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65" d="100"/>
          <a:sy n="65" d="100"/>
        </p:scale>
        <p:origin x="-328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7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7366845" y="2797231"/>
            <a:ext cx="336013" cy="6441920"/>
          </a:xfrm>
          <a:prstGeom prst="rect">
            <a:avLst/>
          </a:prstGeom>
          <a:solidFill>
            <a:srgbClr val="F2F1E8"/>
          </a:solidFill>
        </p:spPr>
      </p:sp>
      <p:pic>
        <p:nvPicPr>
          <p:cNvPr id="3" name="Picture 3"/>
          <p:cNvPicPr>
            <a:picLocks noChangeAspect="1"/>
          </p:cNvPicPr>
          <p:nvPr/>
        </p:nvPicPr>
        <p:blipFill>
          <a:blip r:embed="rId2">
            <a:alphaModFix amt="70000"/>
          </a:blip>
          <a:srcRect l="16424" r="32692"/>
          <a:stretch>
            <a:fillRect/>
          </a:stretch>
        </p:blipFill>
        <p:spPr>
          <a:xfrm>
            <a:off x="1028700" y="2778083"/>
            <a:ext cx="5476623" cy="6480217"/>
          </a:xfrm>
          <a:prstGeom prst="rect">
            <a:avLst/>
          </a:prstGeom>
        </p:spPr>
      </p:pic>
      <p:sp>
        <p:nvSpPr>
          <p:cNvPr id="4" name="AutoShape 4"/>
          <p:cNvSpPr/>
          <p:nvPr/>
        </p:nvSpPr>
        <p:spPr>
          <a:xfrm>
            <a:off x="-226292" y="-343691"/>
            <a:ext cx="18702554" cy="2125776"/>
          </a:xfrm>
          <a:prstGeom prst="rect">
            <a:avLst/>
          </a:prstGeom>
          <a:solidFill>
            <a:srgbClr val="F2F1E8"/>
          </a:solidFill>
        </p:spPr>
      </p:sp>
      <p:grpSp>
        <p:nvGrpSpPr>
          <p:cNvPr id="5" name="Group 5"/>
          <p:cNvGrpSpPr/>
          <p:nvPr/>
        </p:nvGrpSpPr>
        <p:grpSpPr>
          <a:xfrm>
            <a:off x="8507748" y="4283141"/>
            <a:ext cx="10276612" cy="3133607"/>
            <a:chOff x="0" y="0"/>
            <a:chExt cx="13702150" cy="4178143"/>
          </a:xfrm>
        </p:grpSpPr>
        <p:sp>
          <p:nvSpPr>
            <p:cNvPr id="6" name="TextBox 6"/>
            <p:cNvSpPr txBox="1"/>
            <p:nvPr/>
          </p:nvSpPr>
          <p:spPr>
            <a:xfrm>
              <a:off x="0" y="-9525"/>
              <a:ext cx="13702150" cy="274126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16132"/>
                </a:lnSpc>
              </a:pPr>
              <a:r>
                <a:rPr lang="en-US" sz="13443" spc="-134">
                  <a:solidFill>
                    <a:srgbClr val="F2F1E8"/>
                  </a:solidFill>
                  <a:latin typeface="Poppins Bold Bold Italics"/>
                </a:rPr>
                <a:t>CYCLONE</a:t>
              </a: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3519750"/>
              <a:ext cx="13047177" cy="65839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4077"/>
                </a:lnSpc>
              </a:pPr>
              <a:endParaRPr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1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028700" y="5516247"/>
            <a:ext cx="16230600" cy="3742053"/>
          </a:xfrm>
          <a:prstGeom prst="rect">
            <a:avLst/>
          </a:prstGeom>
          <a:solidFill>
            <a:srgbClr val="2C7EF4"/>
          </a:solidFill>
        </p:spPr>
      </p:sp>
      <p:sp>
        <p:nvSpPr>
          <p:cNvPr id="3" name="TextBox 3"/>
          <p:cNvSpPr txBox="1"/>
          <p:nvPr/>
        </p:nvSpPr>
        <p:spPr>
          <a:xfrm>
            <a:off x="1737861" y="1766328"/>
            <a:ext cx="13410231" cy="19716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7800"/>
              </a:lnSpc>
            </a:pPr>
            <a:r>
              <a:rPr lang="en-US" sz="6000" spc="-60">
                <a:solidFill>
                  <a:srgbClr val="2C7EF4"/>
                </a:solidFill>
                <a:latin typeface="Poppins Bold Bold Italics"/>
              </a:rPr>
              <a:t>Decaying </a:t>
            </a:r>
          </a:p>
          <a:p>
            <a:pPr>
              <a:lnSpc>
                <a:spcPts val="7800"/>
              </a:lnSpc>
            </a:pPr>
            <a:r>
              <a:rPr lang="en-US" sz="6000" spc="-60">
                <a:solidFill>
                  <a:srgbClr val="2C7EF4"/>
                </a:solidFill>
                <a:latin typeface="Poppins Bold Bold Italics"/>
              </a:rPr>
              <a:t>Stage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2164160" y="6777673"/>
            <a:ext cx="14475076" cy="11239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500"/>
              </a:lnSpc>
            </a:pPr>
            <a:r>
              <a:rPr lang="en-US" sz="3000" spc="30">
                <a:solidFill>
                  <a:srgbClr val="070A0E"/>
                </a:solidFill>
                <a:latin typeface="Poppins Light"/>
              </a:rPr>
              <a:t>The decay stage is the final stage and sees the cyclone continue its progress over cooler waters or land until it dissipates.</a:t>
            </a:r>
          </a:p>
        </p:txBody>
      </p:sp>
      <p:sp>
        <p:nvSpPr>
          <p:cNvPr id="5" name="AutoShape 5"/>
          <p:cNvSpPr/>
          <p:nvPr/>
        </p:nvSpPr>
        <p:spPr>
          <a:xfrm>
            <a:off x="1028700" y="1389986"/>
            <a:ext cx="336013" cy="2791034"/>
          </a:xfrm>
          <a:prstGeom prst="rect">
            <a:avLst/>
          </a:prstGeom>
          <a:solidFill>
            <a:srgbClr val="2C7EF4"/>
          </a:solidFill>
        </p:spPr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1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8594793" y="1009551"/>
            <a:ext cx="10202836" cy="8229600"/>
          </a:xfrm>
          <a:prstGeom prst="rect">
            <a:avLst/>
          </a:prstGeom>
          <a:solidFill>
            <a:srgbClr val="2C7EF4"/>
          </a:solidFill>
        </p:spPr>
      </p:sp>
      <p:grpSp>
        <p:nvGrpSpPr>
          <p:cNvPr id="3" name="Group 3"/>
          <p:cNvGrpSpPr/>
          <p:nvPr/>
        </p:nvGrpSpPr>
        <p:grpSpPr>
          <a:xfrm>
            <a:off x="1028700" y="3695700"/>
            <a:ext cx="6611789" cy="2895600"/>
            <a:chOff x="0" y="0"/>
            <a:chExt cx="8815719" cy="3860800"/>
          </a:xfrm>
        </p:grpSpPr>
        <p:sp>
          <p:nvSpPr>
            <p:cNvPr id="4" name="TextBox 4"/>
            <p:cNvSpPr txBox="1"/>
            <p:nvPr/>
          </p:nvSpPr>
          <p:spPr>
            <a:xfrm>
              <a:off x="1127465" y="-66675"/>
              <a:ext cx="7688254" cy="392747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7800"/>
                </a:lnSpc>
              </a:pPr>
              <a:r>
                <a:rPr lang="en-US" sz="6000" spc="-60">
                  <a:solidFill>
                    <a:srgbClr val="2C7EF4"/>
                  </a:solidFill>
                  <a:latin typeface="Poppins Bold Bold Italics"/>
                </a:rPr>
                <a:t>What to do before a cyclone hits</a:t>
              </a:r>
            </a:p>
          </p:txBody>
        </p:sp>
        <p:sp>
          <p:nvSpPr>
            <p:cNvPr id="5" name="AutoShape 5"/>
            <p:cNvSpPr/>
            <p:nvPr/>
          </p:nvSpPr>
          <p:spPr>
            <a:xfrm>
              <a:off x="0" y="120417"/>
              <a:ext cx="448018" cy="3619966"/>
            </a:xfrm>
            <a:prstGeom prst="rect">
              <a:avLst/>
            </a:prstGeom>
            <a:solidFill>
              <a:srgbClr val="2C7EF4"/>
            </a:solidFill>
          </p:spPr>
        </p:sp>
      </p:grpSp>
      <p:sp>
        <p:nvSpPr>
          <p:cNvPr id="6" name="TextBox 6"/>
          <p:cNvSpPr txBox="1"/>
          <p:nvPr/>
        </p:nvSpPr>
        <p:spPr>
          <a:xfrm>
            <a:off x="8852170" y="1523355"/>
            <a:ext cx="9176368" cy="70105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620"/>
              </a:lnSpc>
            </a:pPr>
            <a:r>
              <a:rPr lang="en-US" sz="3080" spc="30">
                <a:solidFill>
                  <a:srgbClr val="070A0E"/>
                </a:solidFill>
                <a:latin typeface="Poppins Light"/>
              </a:rPr>
              <a:t>- Trim trees and branches near your home</a:t>
            </a:r>
          </a:p>
          <a:p>
            <a:pPr>
              <a:lnSpc>
                <a:spcPts val="4620"/>
              </a:lnSpc>
            </a:pPr>
            <a:r>
              <a:rPr lang="en-US" sz="3080" spc="30">
                <a:solidFill>
                  <a:srgbClr val="070A0E"/>
                </a:solidFill>
                <a:latin typeface="Poppins Light"/>
              </a:rPr>
              <a:t>- Secure any loose objects outside your home, like garden furniture, bins or children’s toys</a:t>
            </a:r>
          </a:p>
          <a:p>
            <a:pPr>
              <a:lnSpc>
                <a:spcPts val="4620"/>
              </a:lnSpc>
            </a:pPr>
            <a:r>
              <a:rPr lang="en-US" sz="3080" spc="30">
                <a:solidFill>
                  <a:srgbClr val="070A0E"/>
                </a:solidFill>
                <a:latin typeface="Poppins Light"/>
              </a:rPr>
              <a:t>-Park your car somewhere safe, away from trees.</a:t>
            </a:r>
          </a:p>
          <a:p>
            <a:pPr>
              <a:lnSpc>
                <a:spcPts val="4620"/>
              </a:lnSpc>
            </a:pPr>
            <a:r>
              <a:rPr lang="en-US" sz="3080" spc="30">
                <a:solidFill>
                  <a:srgbClr val="070A0E"/>
                </a:solidFill>
                <a:latin typeface="Poppins Light"/>
              </a:rPr>
              <a:t>- Get your roof checked for damage or corrosion</a:t>
            </a:r>
          </a:p>
          <a:p>
            <a:pPr>
              <a:lnSpc>
                <a:spcPts val="4620"/>
              </a:lnSpc>
            </a:pPr>
            <a:r>
              <a:rPr lang="en-US" sz="3080" spc="30">
                <a:solidFill>
                  <a:srgbClr val="070A0E"/>
                </a:solidFill>
                <a:latin typeface="Poppins Light"/>
              </a:rPr>
              <a:t>- Prepare an emergency storm kit containing things like a first aid kit, a torch, batteries, candles, matches, bottled water and an emergency contact list.</a:t>
            </a:r>
          </a:p>
          <a:p>
            <a:pPr>
              <a:lnSpc>
                <a:spcPts val="4620"/>
              </a:lnSpc>
            </a:pPr>
            <a:r>
              <a:rPr lang="en-US" sz="3080" spc="30">
                <a:solidFill>
                  <a:srgbClr val="070A0E"/>
                </a:solidFill>
                <a:latin typeface="Poppins Light"/>
              </a:rPr>
              <a:t>- Make sure doors and windows are closed.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1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8594793" y="1009551"/>
            <a:ext cx="10202836" cy="8229600"/>
          </a:xfrm>
          <a:prstGeom prst="rect">
            <a:avLst/>
          </a:prstGeom>
          <a:solidFill>
            <a:srgbClr val="2C7EF4"/>
          </a:solidFill>
        </p:spPr>
      </p:sp>
      <p:grpSp>
        <p:nvGrpSpPr>
          <p:cNvPr id="3" name="Group 3"/>
          <p:cNvGrpSpPr/>
          <p:nvPr/>
        </p:nvGrpSpPr>
        <p:grpSpPr>
          <a:xfrm>
            <a:off x="1028700" y="3695700"/>
            <a:ext cx="6611789" cy="2895600"/>
            <a:chOff x="0" y="0"/>
            <a:chExt cx="8815719" cy="3860800"/>
          </a:xfrm>
        </p:grpSpPr>
        <p:sp>
          <p:nvSpPr>
            <p:cNvPr id="4" name="TextBox 4"/>
            <p:cNvSpPr txBox="1"/>
            <p:nvPr/>
          </p:nvSpPr>
          <p:spPr>
            <a:xfrm>
              <a:off x="1127465" y="-66675"/>
              <a:ext cx="7688254" cy="392747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7800"/>
                </a:lnSpc>
              </a:pPr>
              <a:r>
                <a:rPr lang="en-US" sz="6000" spc="-60">
                  <a:solidFill>
                    <a:srgbClr val="2C7EF4"/>
                  </a:solidFill>
                  <a:latin typeface="Poppins Bold Bold Italics"/>
                </a:rPr>
                <a:t>During a storm or cyclone</a:t>
              </a:r>
            </a:p>
          </p:txBody>
        </p:sp>
        <p:sp>
          <p:nvSpPr>
            <p:cNvPr id="5" name="AutoShape 5"/>
            <p:cNvSpPr/>
            <p:nvPr/>
          </p:nvSpPr>
          <p:spPr>
            <a:xfrm>
              <a:off x="0" y="120417"/>
              <a:ext cx="448018" cy="3619966"/>
            </a:xfrm>
            <a:prstGeom prst="rect">
              <a:avLst/>
            </a:prstGeom>
            <a:solidFill>
              <a:srgbClr val="2C7EF4"/>
            </a:solidFill>
          </p:spPr>
        </p:sp>
      </p:grpSp>
      <p:sp>
        <p:nvSpPr>
          <p:cNvPr id="6" name="TextBox 6"/>
          <p:cNvSpPr txBox="1"/>
          <p:nvPr/>
        </p:nvSpPr>
        <p:spPr>
          <a:xfrm>
            <a:off x="8859227" y="1676400"/>
            <a:ext cx="9428773" cy="68389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500"/>
              </a:lnSpc>
            </a:pPr>
            <a:r>
              <a:rPr lang="en-US" sz="3000" spc="30">
                <a:solidFill>
                  <a:srgbClr val="070A0E"/>
                </a:solidFill>
                <a:latin typeface="Poppins Light"/>
              </a:rPr>
              <a:t>- If you’re able to stay in your home, make sure you know where its strongest point is, and shelter under a mattress, strong table or bench if necessary. Stay there and keep your emergency kit close by.</a:t>
            </a:r>
          </a:p>
          <a:p>
            <a:pPr>
              <a:lnSpc>
                <a:spcPts val="4500"/>
              </a:lnSpc>
            </a:pPr>
            <a:r>
              <a:rPr lang="en-US" sz="3000" spc="30">
                <a:solidFill>
                  <a:srgbClr val="070A0E"/>
                </a:solidFill>
                <a:latin typeface="Poppins Light"/>
              </a:rPr>
              <a:t>-Stay off the roads and never drive through flood water.</a:t>
            </a:r>
          </a:p>
          <a:p>
            <a:pPr>
              <a:lnSpc>
                <a:spcPts val="4500"/>
              </a:lnSpc>
            </a:pPr>
            <a:r>
              <a:rPr lang="en-US" sz="3000" spc="30">
                <a:solidFill>
                  <a:srgbClr val="070A0E"/>
                </a:solidFill>
                <a:latin typeface="Poppins Light"/>
              </a:rPr>
              <a:t>-If possible, remain indoors. If you do have to go outside, watch out for trees, branches or other loose objects that could cause injury.</a:t>
            </a:r>
          </a:p>
          <a:p>
            <a:pPr>
              <a:lnSpc>
                <a:spcPts val="4500"/>
              </a:lnSpc>
            </a:pPr>
            <a:r>
              <a:rPr lang="en-US" sz="3000" spc="30">
                <a:solidFill>
                  <a:srgbClr val="070A0E"/>
                </a:solidFill>
                <a:latin typeface="Poppins Light"/>
              </a:rPr>
              <a:t>- Follow news reports for updates on the storm and instructions from the authorities.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1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8594793" y="1009551"/>
            <a:ext cx="10202836" cy="8229600"/>
          </a:xfrm>
          <a:prstGeom prst="rect">
            <a:avLst/>
          </a:prstGeom>
          <a:solidFill>
            <a:srgbClr val="2C7EF4"/>
          </a:solidFill>
        </p:spPr>
      </p:sp>
      <p:grpSp>
        <p:nvGrpSpPr>
          <p:cNvPr id="3" name="Group 3"/>
          <p:cNvGrpSpPr/>
          <p:nvPr/>
        </p:nvGrpSpPr>
        <p:grpSpPr>
          <a:xfrm>
            <a:off x="1028700" y="3786013"/>
            <a:ext cx="6611789" cy="2714974"/>
            <a:chOff x="0" y="0"/>
            <a:chExt cx="8815719" cy="3619966"/>
          </a:xfrm>
        </p:grpSpPr>
        <p:sp>
          <p:nvSpPr>
            <p:cNvPr id="4" name="TextBox 4"/>
            <p:cNvSpPr txBox="1"/>
            <p:nvPr/>
          </p:nvSpPr>
          <p:spPr>
            <a:xfrm>
              <a:off x="1127465" y="473308"/>
              <a:ext cx="7688254" cy="260667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7800"/>
                </a:lnSpc>
              </a:pPr>
              <a:r>
                <a:rPr lang="en-US" sz="6000" spc="-60">
                  <a:solidFill>
                    <a:srgbClr val="2C7EF4"/>
                  </a:solidFill>
                  <a:latin typeface="Poppins Bold Bold Italics"/>
                </a:rPr>
                <a:t>After a storm or cyclone</a:t>
              </a:r>
            </a:p>
          </p:txBody>
        </p:sp>
        <p:sp>
          <p:nvSpPr>
            <p:cNvPr id="5" name="AutoShape 5"/>
            <p:cNvSpPr/>
            <p:nvPr/>
          </p:nvSpPr>
          <p:spPr>
            <a:xfrm>
              <a:off x="0" y="0"/>
              <a:ext cx="448018" cy="3619966"/>
            </a:xfrm>
            <a:prstGeom prst="rect">
              <a:avLst/>
            </a:prstGeom>
            <a:solidFill>
              <a:srgbClr val="2C7EF4"/>
            </a:solidFill>
          </p:spPr>
        </p:sp>
      </p:grpSp>
      <p:sp>
        <p:nvSpPr>
          <p:cNvPr id="6" name="TextBox 6"/>
          <p:cNvSpPr txBox="1"/>
          <p:nvPr/>
        </p:nvSpPr>
        <p:spPr>
          <a:xfrm>
            <a:off x="8891653" y="2503537"/>
            <a:ext cx="9200623" cy="515456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526"/>
              </a:lnSpc>
            </a:pPr>
            <a:r>
              <a:rPr lang="en-US" sz="3017" spc="30">
                <a:solidFill>
                  <a:srgbClr val="070A0E"/>
                </a:solidFill>
                <a:latin typeface="Poppins Light"/>
              </a:rPr>
              <a:t>- Don’t venture outside to check damage until it’s safe.</a:t>
            </a:r>
          </a:p>
          <a:p>
            <a:pPr>
              <a:lnSpc>
                <a:spcPts val="4526"/>
              </a:lnSpc>
            </a:pPr>
            <a:r>
              <a:rPr lang="en-US" sz="3017" spc="30">
                <a:solidFill>
                  <a:srgbClr val="070A0E"/>
                </a:solidFill>
                <a:latin typeface="Poppins Light"/>
              </a:rPr>
              <a:t>-When you do go outside, stay away from fallen trees, power lines, and flood water.</a:t>
            </a:r>
          </a:p>
          <a:p>
            <a:pPr>
              <a:lnSpc>
                <a:spcPts val="4526"/>
              </a:lnSpc>
            </a:pPr>
            <a:r>
              <a:rPr lang="en-US" sz="3017" spc="30">
                <a:solidFill>
                  <a:srgbClr val="070A0E"/>
                </a:solidFill>
                <a:latin typeface="Poppins Light"/>
              </a:rPr>
              <a:t>-Remove any damaged items that could pose a health or injury risk from your home. </a:t>
            </a:r>
          </a:p>
          <a:p>
            <a:pPr>
              <a:lnSpc>
                <a:spcPts val="4526"/>
              </a:lnSpc>
            </a:pPr>
            <a:r>
              <a:rPr lang="en-US" sz="3017" spc="30">
                <a:solidFill>
                  <a:srgbClr val="070A0E"/>
                </a:solidFill>
                <a:latin typeface="Poppins Light"/>
              </a:rPr>
              <a:t>- Recheck warning on local news.</a:t>
            </a:r>
          </a:p>
          <a:p>
            <a:pPr>
              <a:lnSpc>
                <a:spcPts val="4526"/>
              </a:lnSpc>
            </a:pPr>
            <a:r>
              <a:rPr lang="en-US" sz="3017" spc="30">
                <a:solidFill>
                  <a:srgbClr val="070A0E"/>
                </a:solidFill>
                <a:latin typeface="Poppins Light"/>
              </a:rPr>
              <a:t>- Stay away from damaged areas or properties.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1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028700" y="1028700"/>
            <a:ext cx="16230600" cy="8229600"/>
          </a:xfrm>
          <a:prstGeom prst="rect">
            <a:avLst/>
          </a:prstGeom>
          <a:solidFill>
            <a:srgbClr val="2C7EF4"/>
          </a:solidFill>
        </p:spPr>
      </p:sp>
      <p:sp>
        <p:nvSpPr>
          <p:cNvPr id="3" name="AutoShape 3"/>
          <p:cNvSpPr/>
          <p:nvPr/>
        </p:nvSpPr>
        <p:spPr>
          <a:xfrm>
            <a:off x="5332237" y="1646822"/>
            <a:ext cx="336013" cy="6993356"/>
          </a:xfrm>
          <a:prstGeom prst="rect">
            <a:avLst/>
          </a:prstGeom>
          <a:solidFill>
            <a:srgbClr val="F2F1E8"/>
          </a:solidFill>
        </p:spPr>
      </p:sp>
      <p:sp>
        <p:nvSpPr>
          <p:cNvPr id="4" name="TextBox 4"/>
          <p:cNvSpPr txBox="1"/>
          <p:nvPr/>
        </p:nvSpPr>
        <p:spPr>
          <a:xfrm rot="-5400000">
            <a:off x="-18786" y="4652962"/>
            <a:ext cx="6431716" cy="981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7800"/>
              </a:lnSpc>
            </a:pPr>
            <a:r>
              <a:rPr lang="en-US" sz="6000" spc="-60" dirty="0">
                <a:solidFill>
                  <a:srgbClr val="070A0E"/>
                </a:solidFill>
                <a:latin typeface="Poppins Bold Bold Italics"/>
              </a:rPr>
              <a:t>CYCLONE</a:t>
            </a:r>
          </a:p>
        </p:txBody>
      </p:sp>
      <p:grpSp>
        <p:nvGrpSpPr>
          <p:cNvPr id="5" name="Group 5"/>
          <p:cNvGrpSpPr/>
          <p:nvPr/>
        </p:nvGrpSpPr>
        <p:grpSpPr>
          <a:xfrm>
            <a:off x="6322508" y="2251055"/>
            <a:ext cx="10284681" cy="5429805"/>
            <a:chOff x="0" y="0"/>
            <a:chExt cx="13712908" cy="7239740"/>
          </a:xfrm>
        </p:grpSpPr>
        <p:sp>
          <p:nvSpPr>
            <p:cNvPr id="6" name="TextBox 6"/>
            <p:cNvSpPr txBox="1"/>
            <p:nvPr/>
          </p:nvSpPr>
          <p:spPr>
            <a:xfrm>
              <a:off x="0" y="-47625"/>
              <a:ext cx="13712908" cy="117561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7280"/>
                </a:lnSpc>
              </a:pPr>
              <a:r>
                <a:rPr lang="en-US" sz="5600" spc="280" dirty="0">
                  <a:solidFill>
                    <a:srgbClr val="F2F1E8"/>
                  </a:solidFill>
                  <a:latin typeface="Poppins Bold Italics"/>
                </a:rPr>
                <a:t>WHAT IS A CYCLONE?</a:t>
              </a: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2007962"/>
              <a:ext cx="13359971" cy="523177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5220"/>
                </a:lnSpc>
              </a:pPr>
              <a:r>
                <a:rPr lang="en-US" sz="3480" spc="34">
                  <a:solidFill>
                    <a:srgbClr val="070A0E"/>
                  </a:solidFill>
                  <a:latin typeface="Poppins Light"/>
                </a:rPr>
                <a:t>- is a large scale air mass that rotates around a strong center of low atmospheric pressure.</a:t>
              </a:r>
            </a:p>
            <a:p>
              <a:pPr>
                <a:lnSpc>
                  <a:spcPts val="5220"/>
                </a:lnSpc>
              </a:pPr>
              <a:r>
                <a:rPr lang="en-US" sz="3480" spc="34">
                  <a:solidFill>
                    <a:srgbClr val="070A0E"/>
                  </a:solidFill>
                  <a:latin typeface="Poppins Light"/>
                </a:rPr>
                <a:t>- Cyclones are characterized by inward spiraling windsthat rotate about a zone of low pressure.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7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rot="-5400000">
            <a:off x="15981002" y="709368"/>
            <a:ext cx="336013" cy="2220584"/>
          </a:xfrm>
          <a:prstGeom prst="rect">
            <a:avLst/>
          </a:prstGeom>
          <a:solidFill>
            <a:srgbClr val="F2F1E8"/>
          </a:solidFill>
        </p:spPr>
      </p:sp>
      <p:sp>
        <p:nvSpPr>
          <p:cNvPr id="3" name="TextBox 3"/>
          <p:cNvSpPr txBox="1"/>
          <p:nvPr/>
        </p:nvSpPr>
        <p:spPr>
          <a:xfrm>
            <a:off x="1028700" y="1349759"/>
            <a:ext cx="12838755" cy="8826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7150"/>
              </a:lnSpc>
            </a:pPr>
            <a:r>
              <a:rPr lang="en-US" sz="5500" spc="165">
                <a:solidFill>
                  <a:srgbClr val="070A0E"/>
                </a:solidFill>
                <a:latin typeface="Poppins Medium"/>
              </a:rPr>
              <a:t>Types of Cyclone</a:t>
            </a:r>
          </a:p>
        </p:txBody>
      </p:sp>
      <p:grpSp>
        <p:nvGrpSpPr>
          <p:cNvPr id="4" name="Group 4"/>
          <p:cNvGrpSpPr/>
          <p:nvPr/>
        </p:nvGrpSpPr>
        <p:grpSpPr>
          <a:xfrm>
            <a:off x="1764844" y="3222593"/>
            <a:ext cx="6545809" cy="1642783"/>
            <a:chOff x="0" y="-38100"/>
            <a:chExt cx="8727746" cy="2190377"/>
          </a:xfrm>
        </p:grpSpPr>
        <p:sp>
          <p:nvSpPr>
            <p:cNvPr id="5" name="TextBox 5"/>
            <p:cNvSpPr txBox="1"/>
            <p:nvPr/>
          </p:nvSpPr>
          <p:spPr>
            <a:xfrm>
              <a:off x="0" y="-38100"/>
              <a:ext cx="8727746" cy="81190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4810"/>
                </a:lnSpc>
              </a:pPr>
              <a:r>
                <a:rPr lang="en-US" sz="3700" spc="185" dirty="0">
                  <a:solidFill>
                    <a:srgbClr val="F2F1E8"/>
                  </a:solidFill>
                  <a:latin typeface="Poppins Bold Italics"/>
                </a:rPr>
                <a:t>TROPICAL </a:t>
              </a:r>
              <a:r>
                <a:rPr lang="en-US" sz="3700" spc="185" dirty="0" smtClean="0">
                  <a:solidFill>
                    <a:srgbClr val="F2F1E8"/>
                  </a:solidFill>
                  <a:latin typeface="Poppins Bold Italics"/>
                </a:rPr>
                <a:t>CYCLONE</a:t>
              </a:r>
              <a:endParaRPr lang="en-US" sz="3700" spc="185" dirty="0">
                <a:solidFill>
                  <a:srgbClr val="F2F1E8"/>
                </a:solidFill>
                <a:latin typeface="Poppins Bold Italics"/>
              </a:endParaRPr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877832"/>
              <a:ext cx="8727746" cy="127444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900"/>
                </a:lnSpc>
              </a:pPr>
              <a:r>
                <a:rPr lang="en-US" sz="2600" spc="26">
                  <a:solidFill>
                    <a:srgbClr val="070A0E"/>
                  </a:solidFill>
                  <a:latin typeface="Poppins Light"/>
                </a:rPr>
                <a:t>-cyclones that occur over tropical ocean regions. </a:t>
              </a:r>
            </a:p>
          </p:txBody>
        </p:sp>
      </p:grpSp>
      <p:pic>
        <p:nvPicPr>
          <p:cNvPr id="7" name="Picture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28700" y="3251168"/>
            <a:ext cx="293946" cy="544345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9757012" y="3251343"/>
            <a:ext cx="467986" cy="544169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14400" y="6057900"/>
            <a:ext cx="459585" cy="543888"/>
          </a:xfrm>
          <a:prstGeom prst="rect">
            <a:avLst/>
          </a:prstGeom>
        </p:spPr>
      </p:pic>
      <p:grpSp>
        <p:nvGrpSpPr>
          <p:cNvPr id="10" name="Group 10"/>
          <p:cNvGrpSpPr/>
          <p:nvPr/>
        </p:nvGrpSpPr>
        <p:grpSpPr>
          <a:xfrm>
            <a:off x="10713491" y="3251168"/>
            <a:ext cx="6545809" cy="2109508"/>
            <a:chOff x="0" y="0"/>
            <a:chExt cx="8727746" cy="2812677"/>
          </a:xfrm>
        </p:grpSpPr>
        <p:sp>
          <p:nvSpPr>
            <p:cNvPr id="11" name="TextBox 11"/>
            <p:cNvSpPr txBox="1"/>
            <p:nvPr/>
          </p:nvSpPr>
          <p:spPr>
            <a:xfrm>
              <a:off x="0" y="-38100"/>
              <a:ext cx="8727746" cy="77554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4810"/>
                </a:lnSpc>
              </a:pPr>
              <a:r>
                <a:rPr lang="en-US" sz="3700" spc="185">
                  <a:solidFill>
                    <a:srgbClr val="F2F1E8"/>
                  </a:solidFill>
                  <a:latin typeface="Poppins Bold Italics"/>
                </a:rPr>
                <a:t>POLAR CYCLONES</a:t>
              </a:r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0" y="877832"/>
              <a:ext cx="8727746" cy="193484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900"/>
                </a:lnSpc>
              </a:pPr>
              <a:r>
                <a:rPr lang="en-US" sz="2600" spc="26">
                  <a:solidFill>
                    <a:srgbClr val="070A0E"/>
                  </a:solidFill>
                  <a:latin typeface="Poppins Light"/>
                </a:rPr>
                <a:t>-cyclones that occur in polar regions like Greenland, Siberia, and Antartica. </a:t>
              </a:r>
            </a:p>
            <a:p>
              <a:pPr>
                <a:lnSpc>
                  <a:spcPts val="3900"/>
                </a:lnSpc>
              </a:pPr>
              <a:r>
                <a:rPr lang="en-US" sz="2600" spc="26">
                  <a:solidFill>
                    <a:srgbClr val="070A0E"/>
                  </a:solidFill>
                  <a:latin typeface="Poppins Light"/>
                </a:rPr>
                <a:t>- usually stronger in winter months.</a:t>
              </a:r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1752600" y="5981700"/>
            <a:ext cx="6545809" cy="3595408"/>
            <a:chOff x="0" y="0"/>
            <a:chExt cx="8727746" cy="4793877"/>
          </a:xfrm>
        </p:grpSpPr>
        <p:sp>
          <p:nvSpPr>
            <p:cNvPr id="14" name="TextBox 14"/>
            <p:cNvSpPr txBox="1"/>
            <p:nvPr/>
          </p:nvSpPr>
          <p:spPr>
            <a:xfrm>
              <a:off x="0" y="-38100"/>
              <a:ext cx="8727746" cy="77554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4810"/>
                </a:lnSpc>
              </a:pPr>
              <a:r>
                <a:rPr lang="en-US" sz="3700" spc="185" dirty="0">
                  <a:solidFill>
                    <a:srgbClr val="F2F1E8"/>
                  </a:solidFill>
                  <a:latin typeface="Poppins Bold Italics"/>
                </a:rPr>
                <a:t>MESOCYCLONE</a:t>
              </a:r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0" y="877832"/>
              <a:ext cx="8727746" cy="391604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900"/>
                </a:lnSpc>
              </a:pPr>
              <a:r>
                <a:rPr lang="en-US" sz="2600" spc="26">
                  <a:solidFill>
                    <a:srgbClr val="070A0E"/>
                  </a:solidFill>
                  <a:latin typeface="Poppins Light"/>
                </a:rPr>
                <a:t>- when part of a thunderstorm coud starts to spin, which may eventually lead to a tornado.</a:t>
              </a:r>
            </a:p>
            <a:p>
              <a:pPr>
                <a:lnSpc>
                  <a:spcPts val="3900"/>
                </a:lnSpc>
              </a:pPr>
              <a:r>
                <a:rPr lang="en-US" sz="2600" spc="26">
                  <a:solidFill>
                    <a:srgbClr val="070A0E"/>
                  </a:solidFill>
                  <a:latin typeface="Poppins Light"/>
                </a:rPr>
                <a:t>- Meso means middle, this can be considered as the midpoint between one type of storm and the other.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7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028700" y="1028700"/>
            <a:ext cx="334037" cy="3532888"/>
          </a:xfrm>
          <a:prstGeom prst="rect">
            <a:avLst/>
          </a:prstGeom>
          <a:solidFill>
            <a:srgbClr val="F2F1E8"/>
          </a:solidFill>
        </p:spPr>
      </p:sp>
      <p:sp>
        <p:nvSpPr>
          <p:cNvPr id="3" name="AutoShape 3"/>
          <p:cNvSpPr/>
          <p:nvPr/>
        </p:nvSpPr>
        <p:spPr>
          <a:xfrm>
            <a:off x="16925263" y="5725412"/>
            <a:ext cx="334037" cy="3532888"/>
          </a:xfrm>
          <a:prstGeom prst="rect">
            <a:avLst/>
          </a:prstGeom>
          <a:solidFill>
            <a:srgbClr val="F2F1E8"/>
          </a:solidFill>
        </p:spPr>
      </p:sp>
      <p:grpSp>
        <p:nvGrpSpPr>
          <p:cNvPr id="4" name="Group 4"/>
          <p:cNvGrpSpPr/>
          <p:nvPr/>
        </p:nvGrpSpPr>
        <p:grpSpPr>
          <a:xfrm>
            <a:off x="2031055" y="1416622"/>
            <a:ext cx="11280551" cy="2757044"/>
            <a:chOff x="0" y="0"/>
            <a:chExt cx="15040735" cy="3676059"/>
          </a:xfrm>
        </p:grpSpPr>
        <p:sp>
          <p:nvSpPr>
            <p:cNvPr id="5" name="TextBox 5"/>
            <p:cNvSpPr txBox="1"/>
            <p:nvPr/>
          </p:nvSpPr>
          <p:spPr>
            <a:xfrm>
              <a:off x="0" y="-66675"/>
              <a:ext cx="15040731" cy="260667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7800"/>
                </a:lnSpc>
              </a:pPr>
              <a:r>
                <a:rPr lang="en-US" sz="6000" spc="-60">
                  <a:solidFill>
                    <a:srgbClr val="F2F1E8"/>
                  </a:solidFill>
                  <a:latin typeface="Poppins Bold Bold Italics"/>
                </a:rPr>
                <a:t>Super Typhoon Haiyan (Yolanda)</a:t>
              </a:r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2979464"/>
              <a:ext cx="15040735" cy="6965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4290"/>
                </a:lnSpc>
              </a:pPr>
              <a:r>
                <a:rPr lang="en-US" sz="3300" spc="330">
                  <a:solidFill>
                    <a:srgbClr val="070A0E"/>
                  </a:solidFill>
                  <a:latin typeface="Poppins Light Bold"/>
                </a:rPr>
                <a:t>2013</a:t>
              </a:r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4826613" y="6113334"/>
            <a:ext cx="11280551" cy="2757044"/>
            <a:chOff x="0" y="0"/>
            <a:chExt cx="15040735" cy="3676059"/>
          </a:xfrm>
        </p:grpSpPr>
        <p:sp>
          <p:nvSpPr>
            <p:cNvPr id="8" name="TextBox 8"/>
            <p:cNvSpPr txBox="1"/>
            <p:nvPr/>
          </p:nvSpPr>
          <p:spPr>
            <a:xfrm>
              <a:off x="0" y="-66675"/>
              <a:ext cx="15040731" cy="260667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7800"/>
                </a:lnSpc>
              </a:pPr>
              <a:r>
                <a:rPr lang="en-US" sz="6000" spc="-60">
                  <a:solidFill>
                    <a:srgbClr val="F2F1E8"/>
                  </a:solidFill>
                  <a:latin typeface="Poppins Bold Bold Italics"/>
                </a:rPr>
                <a:t>Tropical Storm Uring (Thelma)</a:t>
              </a:r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2979464"/>
              <a:ext cx="15040735" cy="6965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4290"/>
                </a:lnSpc>
              </a:pPr>
              <a:r>
                <a:rPr lang="en-US" sz="3300" spc="330">
                  <a:solidFill>
                    <a:srgbClr val="070A0E"/>
                  </a:solidFill>
                  <a:latin typeface="Poppins Light Bold"/>
                </a:rPr>
                <a:t>1991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7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028700" y="1028700"/>
            <a:ext cx="334037" cy="3532888"/>
          </a:xfrm>
          <a:prstGeom prst="rect">
            <a:avLst/>
          </a:prstGeom>
          <a:solidFill>
            <a:srgbClr val="F2F1E8"/>
          </a:solidFill>
        </p:spPr>
      </p:sp>
      <p:sp>
        <p:nvSpPr>
          <p:cNvPr id="3" name="AutoShape 3"/>
          <p:cNvSpPr/>
          <p:nvPr/>
        </p:nvSpPr>
        <p:spPr>
          <a:xfrm>
            <a:off x="16925263" y="5725412"/>
            <a:ext cx="334037" cy="3532888"/>
          </a:xfrm>
          <a:prstGeom prst="rect">
            <a:avLst/>
          </a:prstGeom>
          <a:solidFill>
            <a:srgbClr val="F2F1E8"/>
          </a:solidFill>
        </p:spPr>
      </p:sp>
      <p:grpSp>
        <p:nvGrpSpPr>
          <p:cNvPr id="4" name="Group 4"/>
          <p:cNvGrpSpPr/>
          <p:nvPr/>
        </p:nvGrpSpPr>
        <p:grpSpPr>
          <a:xfrm>
            <a:off x="2031055" y="1911922"/>
            <a:ext cx="11280551" cy="1766444"/>
            <a:chOff x="0" y="0"/>
            <a:chExt cx="15040735" cy="2355259"/>
          </a:xfrm>
        </p:grpSpPr>
        <p:sp>
          <p:nvSpPr>
            <p:cNvPr id="5" name="TextBox 5"/>
            <p:cNvSpPr txBox="1"/>
            <p:nvPr/>
          </p:nvSpPr>
          <p:spPr>
            <a:xfrm>
              <a:off x="0" y="-66675"/>
              <a:ext cx="15040731" cy="128587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7800"/>
                </a:lnSpc>
              </a:pPr>
              <a:r>
                <a:rPr lang="en-US" sz="6000" spc="-60">
                  <a:solidFill>
                    <a:srgbClr val="F2F1E8"/>
                  </a:solidFill>
                  <a:latin typeface="Poppins Bold Bold Italics"/>
                </a:rPr>
                <a:t>Lifetime of a cyclone</a:t>
              </a:r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1658664"/>
              <a:ext cx="15040735" cy="6965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4290"/>
                </a:lnSpc>
              </a:pPr>
              <a:r>
                <a:rPr lang="en-US" sz="3300" spc="330">
                  <a:solidFill>
                    <a:srgbClr val="070A0E"/>
                  </a:solidFill>
                  <a:latin typeface="Poppins Light Bold"/>
                </a:rPr>
                <a:t>3-7 DAYS</a:t>
              </a:r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4826613" y="6608634"/>
            <a:ext cx="11280551" cy="1766444"/>
            <a:chOff x="0" y="0"/>
            <a:chExt cx="15040735" cy="2355259"/>
          </a:xfrm>
        </p:grpSpPr>
        <p:sp>
          <p:nvSpPr>
            <p:cNvPr id="8" name="TextBox 8"/>
            <p:cNvSpPr txBox="1"/>
            <p:nvPr/>
          </p:nvSpPr>
          <p:spPr>
            <a:xfrm>
              <a:off x="0" y="-66675"/>
              <a:ext cx="15040731" cy="128587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7800"/>
                </a:lnSpc>
              </a:pPr>
              <a:r>
                <a:rPr lang="en-US" sz="6000" spc="-60">
                  <a:solidFill>
                    <a:srgbClr val="F2F1E8"/>
                  </a:solidFill>
                  <a:latin typeface="Poppins Bold Bold Italics"/>
                </a:rPr>
                <a:t>Hurricane Ginger (1971)</a:t>
              </a:r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1658664"/>
              <a:ext cx="15040735" cy="6965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4290"/>
                </a:lnSpc>
              </a:pPr>
              <a:r>
                <a:rPr lang="en-US" sz="3300" spc="330">
                  <a:solidFill>
                    <a:srgbClr val="070A0E"/>
                  </a:solidFill>
                  <a:latin typeface="Poppins Light Bold"/>
                </a:rPr>
                <a:t>LASTED FOR 30 DAYS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7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028700" y="4675612"/>
            <a:ext cx="3924300" cy="4582688"/>
          </a:xfrm>
          <a:prstGeom prst="rect">
            <a:avLst/>
          </a:prstGeom>
          <a:solidFill>
            <a:srgbClr val="F2F1E8"/>
          </a:solidFill>
        </p:spPr>
      </p:sp>
      <p:sp>
        <p:nvSpPr>
          <p:cNvPr id="3" name="AutoShape 3"/>
          <p:cNvSpPr/>
          <p:nvPr/>
        </p:nvSpPr>
        <p:spPr>
          <a:xfrm>
            <a:off x="13272208" y="4675612"/>
            <a:ext cx="3924300" cy="4582688"/>
          </a:xfrm>
          <a:prstGeom prst="rect">
            <a:avLst/>
          </a:prstGeom>
          <a:solidFill>
            <a:srgbClr val="F2F1E8"/>
          </a:solidFill>
        </p:spPr>
      </p:sp>
      <p:sp>
        <p:nvSpPr>
          <p:cNvPr id="4" name="AutoShape 4"/>
          <p:cNvSpPr/>
          <p:nvPr/>
        </p:nvSpPr>
        <p:spPr>
          <a:xfrm>
            <a:off x="5105400" y="4675612"/>
            <a:ext cx="3924300" cy="4582688"/>
          </a:xfrm>
          <a:prstGeom prst="rect">
            <a:avLst/>
          </a:prstGeom>
          <a:solidFill>
            <a:srgbClr val="F2F1E8"/>
          </a:solidFill>
        </p:spPr>
      </p:sp>
      <p:sp>
        <p:nvSpPr>
          <p:cNvPr id="5" name="AutoShape 5"/>
          <p:cNvSpPr/>
          <p:nvPr/>
        </p:nvSpPr>
        <p:spPr>
          <a:xfrm>
            <a:off x="9182100" y="4675612"/>
            <a:ext cx="3924300" cy="4582688"/>
          </a:xfrm>
          <a:prstGeom prst="rect">
            <a:avLst/>
          </a:prstGeom>
          <a:solidFill>
            <a:srgbClr val="F2F1E8"/>
          </a:solidFill>
        </p:spPr>
      </p:sp>
      <p:sp>
        <p:nvSpPr>
          <p:cNvPr id="6" name="AutoShape 6"/>
          <p:cNvSpPr/>
          <p:nvPr/>
        </p:nvSpPr>
        <p:spPr>
          <a:xfrm rot="-5400000">
            <a:off x="2208673" y="860693"/>
            <a:ext cx="336013" cy="2695959"/>
          </a:xfrm>
          <a:prstGeom prst="rect">
            <a:avLst/>
          </a:prstGeom>
          <a:solidFill>
            <a:srgbClr val="F2F1E8"/>
          </a:solidFill>
        </p:spPr>
      </p:sp>
      <p:sp>
        <p:nvSpPr>
          <p:cNvPr id="7" name="TextBox 7"/>
          <p:cNvSpPr txBox="1"/>
          <p:nvPr/>
        </p:nvSpPr>
        <p:spPr>
          <a:xfrm>
            <a:off x="1486343" y="6416411"/>
            <a:ext cx="3009014" cy="11639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680"/>
              </a:lnSpc>
            </a:pPr>
            <a:r>
              <a:rPr lang="en-US" sz="3600" spc="359">
                <a:solidFill>
                  <a:srgbClr val="2C7EF4"/>
                </a:solidFill>
                <a:latin typeface="Poppins Light Bold"/>
              </a:rPr>
              <a:t>FORMATIVE</a:t>
            </a:r>
          </a:p>
          <a:p>
            <a:pPr>
              <a:lnSpc>
                <a:spcPts val="4680"/>
              </a:lnSpc>
            </a:pPr>
            <a:r>
              <a:rPr lang="en-US" sz="3600" spc="359">
                <a:solidFill>
                  <a:srgbClr val="2C7EF4"/>
                </a:solidFill>
                <a:latin typeface="Poppins Light Bold"/>
              </a:rPr>
              <a:t>STAGE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5563043" y="6416411"/>
            <a:ext cx="3009014" cy="11639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680"/>
              </a:lnSpc>
            </a:pPr>
            <a:r>
              <a:rPr lang="en-US" sz="3600" spc="359">
                <a:solidFill>
                  <a:srgbClr val="2C7EF4"/>
                </a:solidFill>
                <a:latin typeface="Poppins Light Bold"/>
              </a:rPr>
              <a:t>IMMATURE</a:t>
            </a:r>
          </a:p>
          <a:p>
            <a:pPr>
              <a:lnSpc>
                <a:spcPts val="4680"/>
              </a:lnSpc>
            </a:pPr>
            <a:r>
              <a:rPr lang="en-US" sz="3600" spc="359">
                <a:solidFill>
                  <a:srgbClr val="2C7EF4"/>
                </a:solidFill>
                <a:latin typeface="Poppins Light Bold"/>
              </a:rPr>
              <a:t>STAGE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9639743" y="6416411"/>
            <a:ext cx="3009014" cy="11639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680"/>
              </a:lnSpc>
            </a:pPr>
            <a:r>
              <a:rPr lang="en-US" sz="3600" spc="359">
                <a:solidFill>
                  <a:srgbClr val="2C7EF4"/>
                </a:solidFill>
                <a:latin typeface="Poppins Light Bold"/>
              </a:rPr>
              <a:t>MATURE</a:t>
            </a:r>
          </a:p>
          <a:p>
            <a:pPr>
              <a:lnSpc>
                <a:spcPts val="4680"/>
              </a:lnSpc>
            </a:pPr>
            <a:r>
              <a:rPr lang="en-US" sz="3600" spc="359">
                <a:solidFill>
                  <a:srgbClr val="2C7EF4"/>
                </a:solidFill>
                <a:latin typeface="Poppins Light Bold"/>
              </a:rPr>
              <a:t>STAGE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3729851" y="6370691"/>
            <a:ext cx="3009014" cy="11639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680"/>
              </a:lnSpc>
            </a:pPr>
            <a:r>
              <a:rPr lang="en-US" sz="3600" spc="359">
                <a:solidFill>
                  <a:srgbClr val="2C7EF4"/>
                </a:solidFill>
                <a:latin typeface="Poppins Light Bold"/>
              </a:rPr>
              <a:t>DECAY </a:t>
            </a:r>
          </a:p>
          <a:p>
            <a:pPr>
              <a:lnSpc>
                <a:spcPts val="4680"/>
              </a:lnSpc>
            </a:pPr>
            <a:r>
              <a:rPr lang="en-US" sz="3600" spc="359">
                <a:solidFill>
                  <a:srgbClr val="2C7EF4"/>
                </a:solidFill>
                <a:latin typeface="Poppins Light Bold"/>
              </a:rPr>
              <a:t>STAGE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0118278" y="1291098"/>
            <a:ext cx="7078230" cy="17780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7150"/>
              </a:lnSpc>
            </a:pPr>
            <a:r>
              <a:rPr lang="en-US" sz="5500" spc="165">
                <a:solidFill>
                  <a:srgbClr val="070A0E"/>
                </a:solidFill>
                <a:latin typeface="Poppins Medium"/>
              </a:rPr>
              <a:t>Lifecycle of a Tropical Cyclone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1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028700" y="5516247"/>
            <a:ext cx="16230600" cy="3742053"/>
          </a:xfrm>
          <a:prstGeom prst="rect">
            <a:avLst/>
          </a:prstGeom>
          <a:solidFill>
            <a:srgbClr val="2C7EF4"/>
          </a:solidFill>
        </p:spPr>
      </p:sp>
      <p:sp>
        <p:nvSpPr>
          <p:cNvPr id="3" name="TextBox 3"/>
          <p:cNvSpPr txBox="1"/>
          <p:nvPr/>
        </p:nvSpPr>
        <p:spPr>
          <a:xfrm>
            <a:off x="1770286" y="1562670"/>
            <a:ext cx="13410231" cy="19716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7800"/>
              </a:lnSpc>
            </a:pPr>
            <a:r>
              <a:rPr lang="en-US" sz="6000" spc="-60">
                <a:solidFill>
                  <a:srgbClr val="2C7EF4"/>
                </a:solidFill>
                <a:latin typeface="Poppins Bold Bold Italics"/>
              </a:rPr>
              <a:t>Formative</a:t>
            </a:r>
          </a:p>
          <a:p>
            <a:pPr>
              <a:lnSpc>
                <a:spcPts val="7800"/>
              </a:lnSpc>
            </a:pPr>
            <a:r>
              <a:rPr lang="en-US" sz="6000" spc="-60">
                <a:solidFill>
                  <a:srgbClr val="2C7EF4"/>
                </a:solidFill>
                <a:latin typeface="Poppins Bold Bold Italics"/>
              </a:rPr>
              <a:t>Stage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2164160" y="6491923"/>
            <a:ext cx="14475076" cy="16954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500"/>
              </a:lnSpc>
            </a:pPr>
            <a:r>
              <a:rPr lang="en-US" sz="3000" spc="30">
                <a:solidFill>
                  <a:srgbClr val="070A0E"/>
                </a:solidFill>
                <a:latin typeface="Poppins Light"/>
              </a:rPr>
              <a:t>The tropical cyclone starts as a low pressure system with cyclonic wind circulation. At this stage, the surface pressureat the center of the system fails to about 1000mb.</a:t>
            </a:r>
          </a:p>
        </p:txBody>
      </p:sp>
      <p:sp>
        <p:nvSpPr>
          <p:cNvPr id="5" name="AutoShape 5"/>
          <p:cNvSpPr/>
          <p:nvPr/>
        </p:nvSpPr>
        <p:spPr>
          <a:xfrm>
            <a:off x="1028700" y="1389986"/>
            <a:ext cx="336013" cy="2791034"/>
          </a:xfrm>
          <a:prstGeom prst="rect">
            <a:avLst/>
          </a:prstGeom>
          <a:solidFill>
            <a:srgbClr val="2C7EF4"/>
          </a:solidFill>
        </p:spPr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1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028700" y="5516247"/>
            <a:ext cx="16230600" cy="3742053"/>
          </a:xfrm>
          <a:prstGeom prst="rect">
            <a:avLst/>
          </a:prstGeom>
          <a:solidFill>
            <a:srgbClr val="2C7EF4"/>
          </a:solidFill>
        </p:spPr>
      </p:sp>
      <p:sp>
        <p:nvSpPr>
          <p:cNvPr id="3" name="TextBox 3"/>
          <p:cNvSpPr txBox="1"/>
          <p:nvPr/>
        </p:nvSpPr>
        <p:spPr>
          <a:xfrm>
            <a:off x="1770286" y="1766328"/>
            <a:ext cx="13410231" cy="19716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7800"/>
              </a:lnSpc>
            </a:pPr>
            <a:r>
              <a:rPr lang="en-US" sz="6000" spc="-60">
                <a:solidFill>
                  <a:srgbClr val="2C7EF4"/>
                </a:solidFill>
                <a:latin typeface="Poppins Bold Bold Italics"/>
              </a:rPr>
              <a:t>Immature</a:t>
            </a:r>
          </a:p>
          <a:p>
            <a:pPr>
              <a:lnSpc>
                <a:spcPts val="7800"/>
              </a:lnSpc>
            </a:pPr>
            <a:r>
              <a:rPr lang="en-US" sz="6000" spc="-60">
                <a:solidFill>
                  <a:srgbClr val="2C7EF4"/>
                </a:solidFill>
                <a:latin typeface="Poppins Bold Bold Italics"/>
              </a:rPr>
              <a:t>Stage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2164160" y="6777673"/>
            <a:ext cx="14475076" cy="11239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500"/>
              </a:lnSpc>
            </a:pPr>
            <a:r>
              <a:rPr lang="en-US" sz="3000" spc="30">
                <a:solidFill>
                  <a:srgbClr val="070A0E"/>
                </a:solidFill>
                <a:latin typeface="Poppins Light"/>
              </a:rPr>
              <a:t>At this stage, there is a further drop in surface pressure at the center of the system (to below 1000mb).</a:t>
            </a:r>
          </a:p>
        </p:txBody>
      </p:sp>
      <p:sp>
        <p:nvSpPr>
          <p:cNvPr id="5" name="AutoShape 5"/>
          <p:cNvSpPr/>
          <p:nvPr/>
        </p:nvSpPr>
        <p:spPr>
          <a:xfrm>
            <a:off x="1028700" y="1389986"/>
            <a:ext cx="336013" cy="2791034"/>
          </a:xfrm>
          <a:prstGeom prst="rect">
            <a:avLst/>
          </a:prstGeom>
          <a:solidFill>
            <a:srgbClr val="2C7EF4"/>
          </a:solidFill>
        </p:spPr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1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028700" y="5516247"/>
            <a:ext cx="16230600" cy="3742053"/>
          </a:xfrm>
          <a:prstGeom prst="rect">
            <a:avLst/>
          </a:prstGeom>
          <a:solidFill>
            <a:srgbClr val="2C7EF4"/>
          </a:solidFill>
        </p:spPr>
      </p:sp>
      <p:sp>
        <p:nvSpPr>
          <p:cNvPr id="3" name="TextBox 3"/>
          <p:cNvSpPr txBox="1"/>
          <p:nvPr/>
        </p:nvSpPr>
        <p:spPr>
          <a:xfrm>
            <a:off x="1770286" y="1766328"/>
            <a:ext cx="13410231" cy="19716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7800"/>
              </a:lnSpc>
            </a:pPr>
            <a:r>
              <a:rPr lang="en-US" sz="6000" spc="-60">
                <a:solidFill>
                  <a:srgbClr val="2C7EF4"/>
                </a:solidFill>
                <a:latin typeface="Poppins Bold Bold Italics"/>
              </a:rPr>
              <a:t>Mature </a:t>
            </a:r>
          </a:p>
          <a:p>
            <a:pPr>
              <a:lnSpc>
                <a:spcPts val="7800"/>
              </a:lnSpc>
            </a:pPr>
            <a:r>
              <a:rPr lang="en-US" sz="6000" spc="-60">
                <a:solidFill>
                  <a:srgbClr val="2C7EF4"/>
                </a:solidFill>
                <a:latin typeface="Poppins Bold Bold Italics"/>
              </a:rPr>
              <a:t>Stage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2164160" y="7063423"/>
            <a:ext cx="14475076" cy="5524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500"/>
              </a:lnSpc>
            </a:pPr>
            <a:r>
              <a:rPr lang="en-US" sz="3000" spc="30">
                <a:solidFill>
                  <a:srgbClr val="070A0E"/>
                </a:solidFill>
                <a:latin typeface="Poppins Light"/>
              </a:rPr>
              <a:t>At this stage, the surface pressure at the center remais low but steady.</a:t>
            </a:r>
          </a:p>
        </p:txBody>
      </p:sp>
      <p:sp>
        <p:nvSpPr>
          <p:cNvPr id="5" name="AutoShape 5"/>
          <p:cNvSpPr/>
          <p:nvPr/>
        </p:nvSpPr>
        <p:spPr>
          <a:xfrm>
            <a:off x="1028700" y="1389986"/>
            <a:ext cx="336013" cy="2791034"/>
          </a:xfrm>
          <a:prstGeom prst="rect">
            <a:avLst/>
          </a:prstGeom>
          <a:solidFill>
            <a:srgbClr val="2C7EF4"/>
          </a:solidFill>
        </p:spPr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500</Words>
  <Application>Microsoft Macintosh PowerPoint</Application>
  <PresentationFormat>Custom</PresentationFormat>
  <Paragraphs>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Arimo</vt:lpstr>
      <vt:lpstr>Arimo Bold</vt:lpstr>
      <vt:lpstr>Arimo Italics</vt:lpstr>
      <vt:lpstr>Arimo Bold Italics</vt:lpstr>
      <vt:lpstr>Poppins Light</vt:lpstr>
      <vt:lpstr>Poppins Light Bold</vt:lpstr>
      <vt:lpstr>Poppins Medium</vt:lpstr>
      <vt:lpstr>Poppins Medium Bold</vt:lpstr>
      <vt:lpstr>Poppins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CYCLONE</dc:title>
  <cp:lastModifiedBy>Kylie Sia</cp:lastModifiedBy>
  <cp:revision>2</cp:revision>
  <dcterms:created xsi:type="dcterms:W3CDTF">2006-08-16T00:00:00Z</dcterms:created>
  <dcterms:modified xsi:type="dcterms:W3CDTF">2020-02-06T11:00:17Z</dcterms:modified>
  <dc:identifier>DADzBstqudE</dc:identifier>
</cp:coreProperties>
</file>