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56" r:id="rId2"/>
    <p:sldId id="257" r:id="rId3"/>
    <p:sldId id="266" r:id="rId4"/>
    <p:sldId id="258" r:id="rId5"/>
    <p:sldId id="259" r:id="rId6"/>
    <p:sldId id="260" r:id="rId7"/>
    <p:sldId id="261" r:id="rId8"/>
    <p:sldId id="262" r:id="rId9"/>
    <p:sldId id="279" r:id="rId10"/>
    <p:sldId id="265" r:id="rId11"/>
    <p:sldId id="269" r:id="rId12"/>
    <p:sldId id="280" r:id="rId13"/>
    <p:sldId id="270" r:id="rId14"/>
    <p:sldId id="271" r:id="rId15"/>
    <p:sldId id="272" r:id="rId16"/>
    <p:sldId id="273" r:id="rId17"/>
    <p:sldId id="274"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D8C84-7A22-48F8-A170-7EC73A3363C9}" type="datetimeFigureOut">
              <a:rPr lang="en-US" smtClean="0"/>
              <a:pPr/>
              <a:t>11/28/2012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AA513-5DDD-42B4-9E95-C748F1103C8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5AA513-5DDD-42B4-9E95-C748F1103C80}"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5AA513-5DDD-42B4-9E95-C748F1103C80}"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913EFD9-961D-401D-8632-AD2BDBB76867}" type="datetimeFigureOut">
              <a:rPr lang="en-US" smtClean="0"/>
              <a:pPr/>
              <a:t>11/28/2012</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B3D15D9-823A-4615-BEEB-E0C10B91E2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13EFD9-961D-401D-8632-AD2BDBB76867}" type="datetimeFigureOut">
              <a:rPr lang="en-US" smtClean="0"/>
              <a:pPr/>
              <a:t>11/28/2012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3D15D9-823A-4615-BEEB-E0C10B91E2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13EFD9-961D-401D-8632-AD2BDBB76867}" type="datetimeFigureOut">
              <a:rPr lang="en-US" smtClean="0"/>
              <a:pPr/>
              <a:t>11/28/2012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3D15D9-823A-4615-BEEB-E0C10B91E2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913EFD9-961D-401D-8632-AD2BDBB76867}" type="datetimeFigureOut">
              <a:rPr lang="en-US" smtClean="0"/>
              <a:pPr/>
              <a:t>11/28/2012</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7B3D15D9-823A-4615-BEEB-E0C10B91E2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D913EFD9-961D-401D-8632-AD2BDBB76867}" type="datetimeFigureOut">
              <a:rPr lang="en-US" smtClean="0"/>
              <a:pPr/>
              <a:t>11/28/2012</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7B3D15D9-823A-4615-BEEB-E0C10B91E26B}"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913EFD9-961D-401D-8632-AD2BDBB76867}" type="datetimeFigureOut">
              <a:rPr lang="en-US" smtClean="0"/>
              <a:pPr/>
              <a:t>11/28/2012</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7B3D15D9-823A-4615-BEEB-E0C10B91E2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913EFD9-961D-401D-8632-AD2BDBB76867}" type="datetimeFigureOut">
              <a:rPr lang="en-US" smtClean="0"/>
              <a:pPr/>
              <a:t>11/28/2012</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7B3D15D9-823A-4615-BEEB-E0C10B91E26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913EFD9-961D-401D-8632-AD2BDBB76867}" type="datetimeFigureOut">
              <a:rPr lang="en-US" smtClean="0"/>
              <a:pPr/>
              <a:t>11/28/2012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3D15D9-823A-4615-BEEB-E0C10B91E2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913EFD9-961D-401D-8632-AD2BDBB76867}" type="datetimeFigureOut">
              <a:rPr lang="en-US" smtClean="0"/>
              <a:pPr/>
              <a:t>11/28/2012</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7B3D15D9-823A-4615-BEEB-E0C10B91E2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913EFD9-961D-401D-8632-AD2BDBB76867}" type="datetimeFigureOut">
              <a:rPr lang="en-US" smtClean="0"/>
              <a:pPr/>
              <a:t>11/28/2012</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B3D15D9-823A-4615-BEEB-E0C10B91E26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913EFD9-961D-401D-8632-AD2BDBB76867}" type="datetimeFigureOut">
              <a:rPr lang="en-US" smtClean="0"/>
              <a:pPr/>
              <a:t>11/28/2012</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7B3D15D9-823A-4615-BEEB-E0C10B91E26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913EFD9-961D-401D-8632-AD2BDBB76867}" type="datetimeFigureOut">
              <a:rPr lang="en-US" smtClean="0"/>
              <a:pPr/>
              <a:t>11/28/2012</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B3D15D9-823A-4615-BEEB-E0C10B91E26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SUCCESS THROUGH HUMAN RESOURCES</a:t>
            </a:r>
            <a:endParaRPr lang="en-US" dirty="0"/>
          </a:p>
        </p:txBody>
      </p:sp>
      <p:sp>
        <p:nvSpPr>
          <p:cNvPr id="4" name="Subtitle 3"/>
          <p:cNvSpPr>
            <a:spLocks noGrp="1"/>
          </p:cNvSpPr>
          <p:nvPr>
            <p:ph type="subTitle" idx="1"/>
          </p:nvPr>
        </p:nvSpPr>
        <p:spPr>
          <a:xfrm>
            <a:off x="2667000" y="3276600"/>
            <a:ext cx="6081712" cy="1752600"/>
          </a:xfrm>
        </p:spPr>
        <p:txBody>
          <a:bodyPr/>
          <a:lstStyle/>
          <a:p>
            <a:r>
              <a:rPr lang="en-US" dirty="0" smtClean="0"/>
              <a:t>April Ann Austria</a:t>
            </a:r>
          </a:p>
          <a:p>
            <a:r>
              <a:rPr lang="en-US" dirty="0" smtClean="0"/>
              <a:t>Judiel Alejandro </a:t>
            </a:r>
            <a:endParaRPr lang="en-US"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employment_law.jpg"/>
          <p:cNvPicPr>
            <a:picLocks noGrp="1" noChangeAspect="1"/>
          </p:cNvPicPr>
          <p:nvPr>
            <p:ph type="pic" idx="1"/>
          </p:nvPr>
        </p:nvPicPr>
        <p:blipFill>
          <a:blip r:embed="rId2" cstate="print"/>
          <a:srcRect t="3749" b="3749"/>
          <a:stretch>
            <a:fillRect/>
          </a:stretch>
        </p:blipFill>
        <p:spPr>
          <a:xfrm>
            <a:off x="762000" y="228600"/>
            <a:ext cx="7481888" cy="5486400"/>
          </a:xfrm>
        </p:spPr>
      </p:pic>
      <p:sp>
        <p:nvSpPr>
          <p:cNvPr id="4" name="Text Placeholder 3"/>
          <p:cNvSpPr>
            <a:spLocks noGrp="1"/>
          </p:cNvSpPr>
          <p:nvPr>
            <p:ph type="body" sz="half" idx="2"/>
          </p:nvPr>
        </p:nvSpPr>
        <p:spPr>
          <a:xfrm>
            <a:off x="838200" y="5867400"/>
            <a:ext cx="7333488" cy="685800"/>
          </a:xfrm>
        </p:spPr>
        <p:txBody>
          <a:bodyPr>
            <a:normAutofit/>
          </a:bodyPr>
          <a:lstStyle/>
          <a:p>
            <a:pPr algn="ctr"/>
            <a:r>
              <a:rPr lang="en-US" sz="2800" b="1" u="sng" dirty="0" smtClean="0"/>
              <a:t>“Total Commitment to People”</a:t>
            </a:r>
            <a:endParaRPr lang="en-US" sz="2800" b="1" u="sng" dirty="0"/>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914400" cy="5943600"/>
          </a:xfrm>
        </p:spPr>
        <p:txBody>
          <a:bodyPr>
            <a:noAutofit/>
          </a:bodyPr>
          <a:lstStyle/>
          <a:p>
            <a:pPr algn="ctr"/>
            <a:r>
              <a:rPr lang="en-US" sz="3200" dirty="0" smtClean="0"/>
              <a:t>Philippine long distance telephone company</a:t>
            </a:r>
            <a:endParaRPr lang="en-US" sz="3200" dirty="0"/>
          </a:p>
        </p:txBody>
      </p:sp>
      <p:pic>
        <p:nvPicPr>
          <p:cNvPr id="4" name="Content Placeholder 3" descr="PLDT_20logo1.jpg"/>
          <p:cNvPicPr>
            <a:picLocks noGrp="1" noChangeAspect="1"/>
          </p:cNvPicPr>
          <p:nvPr>
            <p:ph sz="half" idx="1"/>
          </p:nvPr>
        </p:nvPicPr>
        <p:blipFill>
          <a:blip r:embed="rId2" cstate="print"/>
          <a:stretch>
            <a:fillRect/>
          </a:stretch>
        </p:blipFill>
        <p:spPr>
          <a:xfrm>
            <a:off x="1524000" y="2438400"/>
            <a:ext cx="7010399" cy="1741932"/>
          </a:xfrm>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Philippine long distance telephone company</a:t>
            </a:r>
            <a:endParaRPr lang="en-US" dirty="0"/>
          </a:p>
        </p:txBody>
      </p:sp>
      <p:sp>
        <p:nvSpPr>
          <p:cNvPr id="4" name="Text Placeholder 3"/>
          <p:cNvSpPr>
            <a:spLocks noGrp="1"/>
          </p:cNvSpPr>
          <p:nvPr>
            <p:ph type="body" sz="half" idx="2"/>
          </p:nvPr>
        </p:nvSpPr>
        <p:spPr/>
        <p:txBody>
          <a:bodyPr>
            <a:noAutofit/>
          </a:bodyPr>
          <a:lstStyle/>
          <a:p>
            <a:pPr algn="ctr"/>
            <a:r>
              <a:rPr lang="en-US" sz="2000" dirty="0" smtClean="0"/>
              <a:t>A adequately compensated manpower that provides these essential services to its subscriber</a:t>
            </a:r>
            <a:endParaRPr lang="en-US" sz="2000" dirty="0"/>
          </a:p>
        </p:txBody>
      </p:sp>
      <p:pic>
        <p:nvPicPr>
          <p:cNvPr id="7" name="Picture Placeholder 6" descr="teamwork-600x395.jpg"/>
          <p:cNvPicPr>
            <a:picLocks noGrp="1" noChangeAspect="1"/>
          </p:cNvPicPr>
          <p:nvPr>
            <p:ph type="pic" idx="1"/>
          </p:nvPr>
        </p:nvPicPr>
        <p:blipFill>
          <a:blip r:embed="rId2" cstate="print"/>
          <a:srcRect l="5997" r="5997"/>
          <a:stretch>
            <a:fillRect/>
          </a:stretch>
        </p:blipFill>
        <p:spPr>
          <a:xfrm>
            <a:off x="1371600" y="228600"/>
            <a:ext cx="7333488" cy="5486400"/>
          </a:xfrm>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Philippine Long Distance Telephone Company</a:t>
            </a:r>
            <a:endParaRPr lang="en-US" dirty="0"/>
          </a:p>
        </p:txBody>
      </p:sp>
      <p:sp>
        <p:nvSpPr>
          <p:cNvPr id="3" name="Text Placeholder 2"/>
          <p:cNvSpPr>
            <a:spLocks noGrp="1"/>
          </p:cNvSpPr>
          <p:nvPr>
            <p:ph type="body" sz="half" idx="2"/>
          </p:nvPr>
        </p:nvSpPr>
        <p:spPr/>
        <p:txBody>
          <a:bodyPr>
            <a:noAutofit/>
          </a:bodyPr>
          <a:lstStyle/>
          <a:p>
            <a:pPr algn="ctr"/>
            <a:r>
              <a:rPr lang="en-US" sz="2400" dirty="0" smtClean="0"/>
              <a:t>A dynamic and innovative management team</a:t>
            </a:r>
            <a:endParaRPr lang="en-US" sz="2400" dirty="0"/>
          </a:p>
        </p:txBody>
      </p:sp>
      <p:sp>
        <p:nvSpPr>
          <p:cNvPr id="5" name="Content Placeholder 4"/>
          <p:cNvSpPr>
            <a:spLocks noGrp="1"/>
          </p:cNvSpPr>
          <p:nvPr>
            <p:ph sz="quarter" idx="4294967295"/>
          </p:nvPr>
        </p:nvSpPr>
        <p:spPr>
          <a:xfrm>
            <a:off x="2286000" y="290513"/>
            <a:ext cx="6858000" cy="3017837"/>
          </a:xfrm>
        </p:spPr>
        <p:txBody>
          <a:bodyPr>
            <a:normAutofit/>
          </a:bodyPr>
          <a:lstStyle/>
          <a:p>
            <a:endParaRPr lang="en-US" dirty="0" smtClean="0"/>
          </a:p>
          <a:p>
            <a:endParaRPr lang="en-US" dirty="0" smtClean="0"/>
          </a:p>
        </p:txBody>
      </p:sp>
      <p:pic>
        <p:nvPicPr>
          <p:cNvPr id="10" name="Picture Placeholder 9" descr="Trainings20pg20SOM.jpg"/>
          <p:cNvPicPr>
            <a:picLocks noGrp="1" noChangeAspect="1"/>
          </p:cNvPicPr>
          <p:nvPr>
            <p:ph type="pic" idx="1"/>
          </p:nvPr>
        </p:nvPicPr>
        <p:blipFill>
          <a:blip r:embed="rId2" cstate="print"/>
          <a:srcRect l="2732" r="2732"/>
          <a:stretch>
            <a:fillRect/>
          </a:stretch>
        </p:blipFill>
        <p:spPr>
          <a:xfrm>
            <a:off x="1219200" y="228600"/>
            <a:ext cx="7333488" cy="5486400"/>
          </a:xfrm>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Philippine Long Distance Telephone Company	</a:t>
            </a:r>
            <a:endParaRPr lang="en-US" dirty="0"/>
          </a:p>
        </p:txBody>
      </p:sp>
      <p:sp>
        <p:nvSpPr>
          <p:cNvPr id="3" name="Text Placeholder 2"/>
          <p:cNvSpPr>
            <a:spLocks noGrp="1"/>
          </p:cNvSpPr>
          <p:nvPr>
            <p:ph type="body" idx="1"/>
          </p:nvPr>
        </p:nvSpPr>
        <p:spPr>
          <a:xfrm>
            <a:off x="381000" y="1633536"/>
            <a:ext cx="7848600" cy="4538664"/>
          </a:xfrm>
        </p:spPr>
        <p:txBody>
          <a:bodyPr>
            <a:normAutofit/>
          </a:bodyPr>
          <a:lstStyle/>
          <a:p>
            <a:endParaRPr lang="en-US" dirty="0" smtClean="0"/>
          </a:p>
          <a:p>
            <a:r>
              <a:rPr lang="en-US" dirty="0" smtClean="0"/>
              <a:t>To assure the company of highly qualified personnel, recruitment is done strictly according to a set of standards and policies.</a:t>
            </a:r>
          </a:p>
          <a:p>
            <a:endParaRPr lang="en-US" dirty="0" smtClean="0"/>
          </a:p>
          <a:p>
            <a:r>
              <a:rPr lang="en-US" dirty="0" smtClean="0"/>
              <a:t>The minimum requirement is a COLLEGE DEGREE even for messenger.</a:t>
            </a:r>
          </a:p>
          <a:p>
            <a:endParaRPr lang="en-US" dirty="0" smtClean="0"/>
          </a:p>
          <a:p>
            <a:r>
              <a:rPr lang="en-US" dirty="0" smtClean="0"/>
              <a:t>According to Dr. Magno “ we want people to grow with the company, therefore, they must already possess the basic requirement of a college degree.”</a:t>
            </a:r>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Scale>
                                      <p:cBhvr>
                                        <p:cTn id="1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3" end="3"/>
                                            </p:txEl>
                                          </p:spTgt>
                                        </p:tgtEl>
                                        <p:attrNameLst>
                                          <p:attrName>ppt_x</p:attrName>
                                          <p:attrName>ppt_y</p:attrName>
                                        </p:attrNameLst>
                                      </p:cBhvr>
                                    </p:animMotion>
                                    <p:animEffect transition="in" filter="fade">
                                      <p:cBhvr>
                                        <p:cTn id="14" dur="1000"/>
                                        <p:tgtEl>
                                          <p:spTgt spid="3">
                                            <p:txEl>
                                              <p:pRg st="3" end="3"/>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Scale>
                                      <p:cBhvr>
                                        <p:cTn id="17"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5" end="5"/>
                                            </p:txEl>
                                          </p:spTgt>
                                        </p:tgtEl>
                                        <p:attrNameLst>
                                          <p:attrName>ppt_x</p:attrName>
                                          <p:attrName>ppt_y</p:attrName>
                                        </p:attrNameLst>
                                      </p:cBhvr>
                                    </p:animMotion>
                                    <p:animEffect transition="in" filter="fade">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Philippine Long Distance Telephone Company</a:t>
            </a:r>
            <a:endParaRPr lang="en-US" dirty="0"/>
          </a:p>
        </p:txBody>
      </p:sp>
      <p:sp>
        <p:nvSpPr>
          <p:cNvPr id="3" name="Text Placeholder 2"/>
          <p:cNvSpPr>
            <a:spLocks noGrp="1"/>
          </p:cNvSpPr>
          <p:nvPr>
            <p:ph type="body" idx="1"/>
          </p:nvPr>
        </p:nvSpPr>
        <p:spPr>
          <a:xfrm>
            <a:off x="381000" y="1633536"/>
            <a:ext cx="7543800" cy="4691064"/>
          </a:xfrm>
        </p:spPr>
        <p:txBody>
          <a:bodyPr/>
          <a:lstStyle/>
          <a:p>
            <a:endParaRPr lang="en-US" dirty="0" smtClean="0"/>
          </a:p>
          <a:p>
            <a:endParaRPr lang="en-US" dirty="0" smtClean="0"/>
          </a:p>
          <a:p>
            <a:r>
              <a:rPr lang="en-US" dirty="0" smtClean="0"/>
              <a:t>A unique feature of the recruitment policy of PLDT is the practice of allowing relatives to work in the company provided they are not in the same craft or department.</a:t>
            </a:r>
          </a:p>
          <a:p>
            <a:endParaRPr lang="en-US" dirty="0" smtClean="0"/>
          </a:p>
          <a:p>
            <a:r>
              <a:rPr lang="en-US" dirty="0" smtClean="0"/>
              <a:t>This practice stems from management’s philosophy that the more member of a given family are employed, loyalty generated for the company is increased as well.</a:t>
            </a:r>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Scale>
                                      <p:cBhvr>
                                        <p:cTn id="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2" end="2"/>
                                            </p:txEl>
                                          </p:spTgt>
                                        </p:tgtEl>
                                        <p:attrNameLst>
                                          <p:attrName>ppt_x</p:attrName>
                                          <p:attrName>ppt_y</p:attrName>
                                        </p:attrNameLst>
                                      </p:cBhvr>
                                    </p:animMotion>
                                    <p:animEffect transition="in" filter="fade">
                                      <p:cBhvr>
                                        <p:cTn id="9" dur="1000"/>
                                        <p:tgtEl>
                                          <p:spTgt spid="3">
                                            <p:txEl>
                                              <p:pRg st="2" end="2"/>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Scale>
                                      <p:cBhvr>
                                        <p:cTn id="1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4" end="4"/>
                                            </p:txEl>
                                          </p:spTgt>
                                        </p:tgtEl>
                                        <p:attrNameLst>
                                          <p:attrName>ppt_x</p:attrName>
                                          <p:attrName>ppt_y</p:attrName>
                                        </p:attrNameLst>
                                      </p:cBhvr>
                                    </p:animMotion>
                                    <p:animEffect transition="in" filter="fade">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Philippine Long Distance Telephone Company</a:t>
            </a:r>
            <a:endParaRPr lang="en-US" dirty="0"/>
          </a:p>
        </p:txBody>
      </p:sp>
      <p:sp>
        <p:nvSpPr>
          <p:cNvPr id="3" name="Text Placeholder 2"/>
          <p:cNvSpPr>
            <a:spLocks noGrp="1"/>
          </p:cNvSpPr>
          <p:nvPr>
            <p:ph sz="half" idx="1"/>
          </p:nvPr>
        </p:nvSpPr>
        <p:spPr>
          <a:xfrm>
            <a:off x="-228600" y="1752600"/>
            <a:ext cx="4038600" cy="4525963"/>
          </a:xfrm>
        </p:spPr>
        <p:txBody>
          <a:bodyPr>
            <a:normAutofit fontScale="85000" lnSpcReduction="20000"/>
          </a:bodyPr>
          <a:lstStyle/>
          <a:p>
            <a:endParaRPr lang="en-US" dirty="0" smtClean="0"/>
          </a:p>
          <a:p>
            <a:pPr>
              <a:buNone/>
            </a:pPr>
            <a:r>
              <a:rPr lang="en-US" dirty="0" smtClean="0"/>
              <a:t>	The training program as handled by the Human Resource Development Division sends personnel for training here and abroad. After completion of their training, participants are asked to gauge the applicability of the program they have undergone to the needs of the company, then another batch is sent for training in the program.</a:t>
            </a:r>
            <a:endParaRPr lang="en-US" dirty="0"/>
          </a:p>
        </p:txBody>
      </p:sp>
      <p:pic>
        <p:nvPicPr>
          <p:cNvPr id="5" name="Content Placeholder 4" descr="Training.jpg"/>
          <p:cNvPicPr>
            <a:picLocks noGrp="1" noChangeAspect="1"/>
          </p:cNvPicPr>
          <p:nvPr>
            <p:ph sz="half" idx="2"/>
          </p:nvPr>
        </p:nvPicPr>
        <p:blipFill>
          <a:blip r:embed="rId2" cstate="print"/>
          <a:stretch>
            <a:fillRect/>
          </a:stretch>
        </p:blipFill>
        <p:spPr>
          <a:xfrm>
            <a:off x="4038600" y="1905000"/>
            <a:ext cx="4648200" cy="4267200"/>
          </a:xfrm>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Philippine Long Distance Telephone Company</a:t>
            </a:r>
            <a:endParaRPr lang="en-US" dirty="0"/>
          </a:p>
        </p:txBody>
      </p:sp>
      <p:sp>
        <p:nvSpPr>
          <p:cNvPr id="3" name="Text Placeholder 2"/>
          <p:cNvSpPr>
            <a:spLocks noGrp="1"/>
          </p:cNvSpPr>
          <p:nvPr>
            <p:ph type="body" sz="half" idx="2"/>
          </p:nvPr>
        </p:nvSpPr>
        <p:spPr/>
        <p:txBody>
          <a:bodyPr>
            <a:normAutofit/>
          </a:bodyPr>
          <a:lstStyle/>
          <a:p>
            <a:pPr algn="ctr"/>
            <a:r>
              <a:rPr lang="en-US" sz="2800" dirty="0" smtClean="0">
                <a:latin typeface="Bauhaus 93" pitchFamily="82" charset="0"/>
              </a:rPr>
              <a:t>“ISANG KUMPANYA, ISANG PANANAW”</a:t>
            </a:r>
            <a:endParaRPr lang="en-US" sz="2800" dirty="0" smtClean="0"/>
          </a:p>
        </p:txBody>
      </p:sp>
      <p:pic>
        <p:nvPicPr>
          <p:cNvPr id="7" name="Picture Placeholder 6" descr="business-environment.jpg"/>
          <p:cNvPicPr>
            <a:picLocks noGrp="1" noChangeAspect="1"/>
          </p:cNvPicPr>
          <p:nvPr>
            <p:ph type="pic" idx="1"/>
          </p:nvPr>
        </p:nvPicPr>
        <p:blipFill>
          <a:blip r:embed="rId3" cstate="print"/>
          <a:srcRect t="12691" b="12691"/>
          <a:stretch>
            <a:fillRect/>
          </a:stretch>
        </p:blipFill>
        <p:spPr>
          <a:xfrm>
            <a:off x="1295400" y="228600"/>
            <a:ext cx="7333488" cy="5486400"/>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70" decel="100000"/>
                                        <p:tgtEl>
                                          <p:spTgt spid="3">
                                            <p:txEl>
                                              <p:pRg st="0" end="0"/>
                                            </p:txEl>
                                          </p:spTgt>
                                        </p:tgtEl>
                                      </p:cBhvr>
                                    </p:animEffect>
                                    <p:animScale>
                                      <p:cBhvr>
                                        <p:cTn id="16" dur="770" decel="100000"/>
                                        <p:tgtEl>
                                          <p:spTgt spid="3">
                                            <p:txEl>
                                              <p:pRg st="0" end="0"/>
                                            </p:txEl>
                                          </p:spTgt>
                                        </p:tgtEl>
                                      </p:cBhvr>
                                      <p:from x="10000" y="10000"/>
                                      <p:to x="200000" y="450000"/>
                                    </p:animScale>
                                    <p:animScale>
                                      <p:cBhvr>
                                        <p:cTn id="17" dur="1230" accel="100000" fill="hold">
                                          <p:stCondLst>
                                            <p:cond delay="770"/>
                                          </p:stCondLst>
                                        </p:cTn>
                                        <p:tgtEl>
                                          <p:spTgt spid="3">
                                            <p:txEl>
                                              <p:pRg st="0" end="0"/>
                                            </p:txEl>
                                          </p:spTgt>
                                        </p:tgtEl>
                                      </p:cBhvr>
                                      <p:from x="200000" y="450000"/>
                                      <p:to x="100000" y="100000"/>
                                    </p:animScale>
                                    <p:set>
                                      <p:cBhvr>
                                        <p:cTn id="18" dur="770" fill="hold"/>
                                        <p:tgtEl>
                                          <p:spTgt spid="3">
                                            <p:txEl>
                                              <p:pRg st="0" end="0"/>
                                            </p:txEl>
                                          </p:spTgt>
                                        </p:tgtEl>
                                        <p:attrNameLst>
                                          <p:attrName>ppt_x</p:attrName>
                                        </p:attrNameLst>
                                      </p:cBhvr>
                                      <p:to>
                                        <p:strVal val="(0.5)"/>
                                      </p:to>
                                    </p:set>
                                    <p:anim from="(0.5)" to="(#ppt_x)" calcmode="lin" valueType="num">
                                      <p:cBhvr>
                                        <p:cTn id="19" dur="1230" accel="100000" fill="hold">
                                          <p:stCondLst>
                                            <p:cond delay="770"/>
                                          </p:stCondLst>
                                        </p:cTn>
                                        <p:tgtEl>
                                          <p:spTgt spid="3">
                                            <p:txEl>
                                              <p:pRg st="0" end="0"/>
                                            </p:txEl>
                                          </p:spTgt>
                                        </p:tgtEl>
                                        <p:attrNameLst>
                                          <p:attrName>ppt_x</p:attrName>
                                        </p:attrNameLst>
                                      </p:cBhvr>
                                    </p:anim>
                                    <p:set>
                                      <p:cBhvr>
                                        <p:cTn id="20" dur="770" fill="hold"/>
                                        <p:tgtEl>
                                          <p:spTgt spid="3">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Cost Reduction and Profit Increase Through Human Resource Management</a:t>
            </a:r>
            <a:endParaRPr lang="en-US" sz="2800" dirty="0"/>
          </a:p>
        </p:txBody>
      </p:sp>
      <p:graphicFrame>
        <p:nvGraphicFramePr>
          <p:cNvPr id="4" name="Table 3"/>
          <p:cNvGraphicFramePr>
            <a:graphicFrameLocks noGrp="1"/>
          </p:cNvGraphicFramePr>
          <p:nvPr/>
        </p:nvGraphicFramePr>
        <p:xfrm>
          <a:off x="381000" y="2286000"/>
          <a:ext cx="8382000" cy="3175979"/>
        </p:xfrm>
        <a:graphic>
          <a:graphicData uri="http://schemas.openxmlformats.org/drawingml/2006/table">
            <a:tbl>
              <a:tblPr firstRow="1" bandRow="1">
                <a:tableStyleId>{5C22544A-7EE6-4342-B048-85BDC9FD1C3A}</a:tableStyleId>
              </a:tblPr>
              <a:tblGrid>
                <a:gridCol w="2794000"/>
                <a:gridCol w="2794000"/>
                <a:gridCol w="2794000"/>
              </a:tblGrid>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Kinds</a:t>
                      </a:r>
                      <a:r>
                        <a:rPr lang="en-US" baseline="0" dirty="0" smtClean="0"/>
                        <a:t> of Expense</a:t>
                      </a:r>
                      <a:endParaRPr lang="en-US" dirty="0" smtClean="0"/>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Components</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Contribution</a:t>
                      </a:r>
                      <a:r>
                        <a:rPr lang="en-US" sz="1600" baseline="0" dirty="0" smtClean="0"/>
                        <a:t> of HR to cost reduction, insuring that.</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24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 Cost</a:t>
                      </a:r>
                      <a:r>
                        <a:rPr lang="en-US" sz="1600" baseline="0" dirty="0" smtClean="0"/>
                        <a:t> of Products sold</a:t>
                      </a:r>
                      <a:endParaRPr lang="en-US" sz="1600"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gn="l">
                        <a:buFont typeface="Wingdings" pitchFamily="2" charset="2"/>
                        <a:buChar char="v"/>
                      </a:pPr>
                      <a:r>
                        <a:rPr lang="en-US" sz="1600" dirty="0" smtClean="0"/>
                        <a:t>Goods and materials</a:t>
                      </a:r>
                    </a:p>
                    <a:p>
                      <a:pPr marL="342900" indent="-342900" algn="l">
                        <a:buFont typeface="Wingdings" pitchFamily="2" charset="2"/>
                        <a:buChar char="v"/>
                      </a:pPr>
                      <a:endParaRPr lang="en-US" sz="1600" dirty="0" smtClean="0"/>
                    </a:p>
                    <a:p>
                      <a:pPr marL="342900" indent="-342900" algn="l">
                        <a:buFont typeface="Wingdings" pitchFamily="2" charset="2"/>
                        <a:buChar char="v"/>
                      </a:pPr>
                      <a:r>
                        <a:rPr lang="en-US" sz="1600" dirty="0" smtClean="0"/>
                        <a:t>Utilities</a:t>
                      </a:r>
                    </a:p>
                    <a:p>
                      <a:pPr>
                        <a:buFont typeface="Wingdings" pitchFamily="2" charset="2"/>
                        <a:buChar char="v"/>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 typeface="Wingdings" pitchFamily="2" charset="2"/>
                        <a:buChar char="v"/>
                      </a:pPr>
                      <a:r>
                        <a:rPr lang="en-US" sz="1600" dirty="0" smtClean="0"/>
                        <a:t> Manpower</a:t>
                      </a:r>
                      <a:r>
                        <a:rPr lang="en-US" sz="1600" baseline="0" dirty="0" smtClean="0"/>
                        <a:t> is not misused or misdirected.</a:t>
                      </a:r>
                    </a:p>
                    <a:p>
                      <a:pPr algn="l">
                        <a:buFont typeface="Wingdings" pitchFamily="2" charset="2"/>
                        <a:buChar char="v"/>
                      </a:pPr>
                      <a:r>
                        <a:rPr lang="en-US" sz="1600" baseline="0" dirty="0" smtClean="0"/>
                        <a:t> Everyone does a day’s work.</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690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 Factory</a:t>
                      </a:r>
                      <a:r>
                        <a:rPr lang="en-US" sz="1600" baseline="0" dirty="0" smtClean="0"/>
                        <a:t>  Inventory Costs (FIC)</a:t>
                      </a:r>
                      <a:endParaRPr lang="en-US" sz="1600" dirty="0" smtClean="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buFont typeface="Wingdings" pitchFamily="2" charset="2"/>
                        <a:buChar char="v"/>
                      </a:pPr>
                      <a:r>
                        <a:rPr lang="en-US" sz="1600" dirty="0" smtClean="0"/>
                        <a:t> Depreciation</a:t>
                      </a:r>
                    </a:p>
                    <a:p>
                      <a:pPr>
                        <a:buFont typeface="Wingdings" pitchFamily="2" charset="2"/>
                        <a:buChar char="v"/>
                      </a:pPr>
                      <a:endParaRPr lang="en-US" sz="1600" dirty="0" smtClean="0"/>
                    </a:p>
                    <a:p>
                      <a:pPr>
                        <a:buFont typeface="Wingdings" pitchFamily="2" charset="2"/>
                        <a:buChar char="v"/>
                      </a:pPr>
                      <a:r>
                        <a:rPr lang="en-US" sz="1600" dirty="0" smtClean="0"/>
                        <a:t> People</a:t>
                      </a:r>
                      <a:r>
                        <a:rPr lang="en-US" sz="1600" baseline="0" dirty="0" smtClean="0"/>
                        <a:t> related ones</a:t>
                      </a:r>
                      <a:endParaRPr lang="en-US" sz="1600" dirty="0" smtClean="0"/>
                    </a:p>
                    <a:p>
                      <a:pPr>
                        <a:buFont typeface="Wingdings" pitchFamily="2" charset="2"/>
                        <a:buChar char="v"/>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buFont typeface="Wingdings" pitchFamily="2" charset="2"/>
                        <a:buChar char="v"/>
                      </a:pPr>
                      <a:r>
                        <a:rPr lang="en-US" sz="1600" dirty="0" smtClean="0"/>
                        <a:t> Work</a:t>
                      </a:r>
                      <a:r>
                        <a:rPr lang="en-US" sz="1600" baseline="0" dirty="0" smtClean="0"/>
                        <a:t> is not interrupted.</a:t>
                      </a:r>
                    </a:p>
                    <a:p>
                      <a:pPr>
                        <a:buFont typeface="Wingdings" pitchFamily="2" charset="2"/>
                        <a:buChar char="v"/>
                      </a:pPr>
                      <a:r>
                        <a:rPr lang="en-US" sz="1600" baseline="0" dirty="0" smtClean="0"/>
                        <a:t> Accidents are reduced.</a:t>
                      </a:r>
                    </a:p>
                    <a:p>
                      <a:pPr>
                        <a:buFont typeface="Wingdings" pitchFamily="2" charset="2"/>
                        <a:buChar char="v"/>
                      </a:pPr>
                      <a:r>
                        <a:rPr lang="en-US" sz="1600" baseline="0" dirty="0" smtClean="0"/>
                        <a:t> Turnover is minimized .</a:t>
                      </a:r>
                    </a:p>
                    <a:p>
                      <a:pPr>
                        <a:buFont typeface="Wingdings" pitchFamily="2" charset="2"/>
                        <a:buChar char="v"/>
                      </a:pPr>
                      <a:r>
                        <a:rPr lang="en-US" sz="1600" baseline="0" dirty="0" smtClean="0"/>
                        <a:t> Materials and time are not wasted.</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smtClean="0"/>
              <a:t>Cost Reduction and Profit Increase Through Human Resource Management</a:t>
            </a:r>
            <a:endParaRPr lang="en-US" sz="2800" dirty="0"/>
          </a:p>
        </p:txBody>
      </p:sp>
      <p:graphicFrame>
        <p:nvGraphicFramePr>
          <p:cNvPr id="9" name="Table 8"/>
          <p:cNvGraphicFramePr>
            <a:graphicFrameLocks noGrp="1"/>
          </p:cNvGraphicFramePr>
          <p:nvPr/>
        </p:nvGraphicFramePr>
        <p:xfrm>
          <a:off x="381000" y="1463040"/>
          <a:ext cx="8382000" cy="5188945"/>
        </p:xfrm>
        <a:graphic>
          <a:graphicData uri="http://schemas.openxmlformats.org/drawingml/2006/table">
            <a:tbl>
              <a:tblPr firstRow="1" bandRow="1">
                <a:tableStyleId>{5C22544A-7EE6-4342-B048-85BDC9FD1C3A}</a:tableStyleId>
              </a:tblPr>
              <a:tblGrid>
                <a:gridCol w="2794000"/>
                <a:gridCol w="2794000"/>
                <a:gridCol w="2794000"/>
              </a:tblGrid>
              <a:tr h="539582">
                <a:tc>
                  <a:txBody>
                    <a:bodyPr/>
                    <a:lstStyle/>
                    <a:p>
                      <a:pPr algn="ctr"/>
                      <a:r>
                        <a:rPr lang="en-US" dirty="0" smtClean="0"/>
                        <a:t>Kinds of</a:t>
                      </a:r>
                      <a:r>
                        <a:rPr lang="en-US" baseline="0" dirty="0" smtClean="0"/>
                        <a:t> Expense</a:t>
                      </a:r>
                      <a:endParaRPr lang="en-US" dirty="0"/>
                    </a:p>
                  </a:txBody>
                  <a:tcPr/>
                </a:tc>
                <a:tc>
                  <a:txBody>
                    <a:bodyPr/>
                    <a:lstStyle/>
                    <a:p>
                      <a:pPr algn="ctr"/>
                      <a:r>
                        <a:rPr lang="en-US" dirty="0" smtClean="0"/>
                        <a:t>Components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Contribution</a:t>
                      </a:r>
                      <a:r>
                        <a:rPr lang="en-US" sz="1600" baseline="0" dirty="0" smtClean="0"/>
                        <a:t> of HR to cost reduction, insuring that.</a:t>
                      </a:r>
                      <a:endParaRPr lang="en-US" sz="1600" dirty="0" smtClean="0"/>
                    </a:p>
                  </a:txBody>
                  <a:tcPr/>
                </a:tc>
              </a:tr>
              <a:tr h="2811505">
                <a:tc>
                  <a:txBody>
                    <a:bodyPr/>
                    <a:lstStyle/>
                    <a:p>
                      <a:pPr algn="ctr"/>
                      <a:r>
                        <a:rPr lang="en-US" sz="1400" dirty="0" smtClean="0"/>
                        <a:t>2. Plant Burden</a:t>
                      </a:r>
                      <a:endParaRPr lang="en-US" sz="1400" dirty="0"/>
                    </a:p>
                  </a:txBody>
                  <a:tcPr/>
                </a:tc>
                <a:tc>
                  <a:txBody>
                    <a:bodyPr/>
                    <a:lstStyle/>
                    <a:p>
                      <a:pPr>
                        <a:buFont typeface="Wingdings" pitchFamily="2" charset="2"/>
                        <a:buChar char="v"/>
                      </a:pPr>
                      <a:r>
                        <a:rPr lang="en-US" sz="1400" baseline="0" dirty="0" smtClean="0"/>
                        <a:t> Plant Utility</a:t>
                      </a:r>
                    </a:p>
                    <a:p>
                      <a:pPr>
                        <a:buFont typeface="Wingdings" pitchFamily="2" charset="2"/>
                        <a:buNone/>
                      </a:pPr>
                      <a:endParaRPr lang="en-US" sz="1400" baseline="0" dirty="0" smtClean="0"/>
                    </a:p>
                    <a:p>
                      <a:pPr>
                        <a:buFont typeface="Wingdings" pitchFamily="2" charset="2"/>
                        <a:buChar char="v"/>
                      </a:pPr>
                      <a:r>
                        <a:rPr lang="en-US" sz="1400" baseline="0" dirty="0" smtClean="0"/>
                        <a:t> Overhead Expense</a:t>
                      </a:r>
                      <a:endParaRPr lang="en-US" sz="1400" dirty="0"/>
                    </a:p>
                  </a:txBody>
                  <a:tcPr/>
                </a:tc>
                <a:tc>
                  <a:txBody>
                    <a:bodyPr/>
                    <a:lstStyle/>
                    <a:p>
                      <a:pPr>
                        <a:buFont typeface="Wingdings" pitchFamily="2" charset="2"/>
                        <a:buChar char="v"/>
                      </a:pPr>
                      <a:r>
                        <a:rPr lang="en-US" sz="1400" dirty="0" smtClean="0"/>
                        <a:t>The</a:t>
                      </a:r>
                      <a:r>
                        <a:rPr lang="en-US" sz="1400" baseline="0" dirty="0" smtClean="0"/>
                        <a:t> right people are recruited.</a:t>
                      </a:r>
                    </a:p>
                    <a:p>
                      <a:pPr>
                        <a:buFont typeface="Wingdings" pitchFamily="2" charset="2"/>
                        <a:buChar char="v"/>
                      </a:pPr>
                      <a:r>
                        <a:rPr lang="en-US" sz="1400" baseline="0" dirty="0" smtClean="0"/>
                        <a:t>The sales force and managers are properly trained.</a:t>
                      </a:r>
                    </a:p>
                    <a:p>
                      <a:pPr>
                        <a:buFont typeface="Wingdings" pitchFamily="2" charset="2"/>
                        <a:buChar char="v"/>
                      </a:pPr>
                      <a:r>
                        <a:rPr lang="en-US" sz="1400" baseline="0" dirty="0" smtClean="0"/>
                        <a:t>A working climate that keeps morale high is maintained.</a:t>
                      </a:r>
                    </a:p>
                    <a:p>
                      <a:pPr>
                        <a:buFont typeface="Wingdings" pitchFamily="2" charset="2"/>
                        <a:buChar char="v"/>
                      </a:pPr>
                      <a:r>
                        <a:rPr lang="en-US" sz="1400" baseline="0" dirty="0" smtClean="0"/>
                        <a:t>The manufacturing people produce goods in the needed number and quality.</a:t>
                      </a:r>
                      <a:endParaRPr lang="en-US" sz="1400" dirty="0"/>
                    </a:p>
                  </a:txBody>
                  <a:tcPr/>
                </a:tc>
              </a:tr>
              <a:tr h="1449512">
                <a:tc>
                  <a:txBody>
                    <a:bodyPr/>
                    <a:lstStyle/>
                    <a:p>
                      <a:pPr algn="ctr"/>
                      <a:r>
                        <a:rPr lang="en-US" sz="1400" dirty="0" smtClean="0"/>
                        <a:t>3.</a:t>
                      </a:r>
                      <a:r>
                        <a:rPr lang="en-US" sz="1400" baseline="0" dirty="0" smtClean="0"/>
                        <a:t> Factory Cost Adjustment (FCA)</a:t>
                      </a:r>
                      <a:endParaRPr lang="en-US" sz="1400" dirty="0"/>
                    </a:p>
                  </a:txBody>
                  <a:tcPr/>
                </a:tc>
                <a:tc>
                  <a:txBody>
                    <a:bodyPr/>
                    <a:lstStyle/>
                    <a:p>
                      <a:pPr>
                        <a:buFont typeface="Wingdings" pitchFamily="2" charset="2"/>
                        <a:buChar char="v"/>
                      </a:pPr>
                      <a:r>
                        <a:rPr lang="en-US" sz="1400" dirty="0" smtClean="0"/>
                        <a:t> Scrap</a:t>
                      </a:r>
                    </a:p>
                    <a:p>
                      <a:pPr>
                        <a:buFont typeface="Wingdings" pitchFamily="2" charset="2"/>
                        <a:buChar char="v"/>
                      </a:pPr>
                      <a:r>
                        <a:rPr lang="en-US" sz="1400" dirty="0" smtClean="0"/>
                        <a:t> Cost </a:t>
                      </a:r>
                    </a:p>
                    <a:p>
                      <a:pPr>
                        <a:buFont typeface="Wingdings" pitchFamily="2" charset="2"/>
                        <a:buChar char="v"/>
                      </a:pPr>
                      <a:r>
                        <a:rPr lang="en-US" sz="1400" dirty="0" smtClean="0"/>
                        <a:t> Variance</a:t>
                      </a:r>
                    </a:p>
                    <a:p>
                      <a:pPr>
                        <a:buFont typeface="Wingdings" pitchFamily="2" charset="2"/>
                        <a:buChar char="v"/>
                      </a:pPr>
                      <a:r>
                        <a:rPr lang="en-US" sz="1400" dirty="0" smtClean="0"/>
                        <a:t> Loss of materials</a:t>
                      </a:r>
                    </a:p>
                    <a:p>
                      <a:pPr>
                        <a:buFont typeface="Wingdings" pitchFamily="2" charset="2"/>
                        <a:buChar char="v"/>
                      </a:pPr>
                      <a:r>
                        <a:rPr lang="en-US" sz="1400" dirty="0" smtClean="0"/>
                        <a:t> Off-Spec</a:t>
                      </a:r>
                      <a:r>
                        <a:rPr lang="en-US" sz="1400" baseline="0" dirty="0" smtClean="0"/>
                        <a:t> products</a:t>
                      </a:r>
                    </a:p>
                    <a:p>
                      <a:pPr>
                        <a:buFont typeface="Wingdings" pitchFamily="2" charset="2"/>
                        <a:buChar char="v"/>
                      </a:pPr>
                      <a:r>
                        <a:rPr lang="en-US" sz="1400" baseline="0" dirty="0" smtClean="0"/>
                        <a:t> Engineering /Purchasing expense</a:t>
                      </a:r>
                    </a:p>
                    <a:p>
                      <a:pPr>
                        <a:buFont typeface="Wingdings" pitchFamily="2" charset="2"/>
                        <a:buChar char="v"/>
                      </a:pPr>
                      <a:r>
                        <a:rPr lang="en-US" sz="1400" baseline="0" dirty="0" smtClean="0"/>
                        <a:t> Trial production</a:t>
                      </a:r>
                    </a:p>
                  </a:txBody>
                  <a:tcPr/>
                </a:tc>
                <a:tc>
                  <a:txBody>
                    <a:bodyPr/>
                    <a:lstStyle/>
                    <a:p>
                      <a:pPr>
                        <a:buFont typeface="Wingdings" pitchFamily="2" charset="2"/>
                        <a:buChar char="v"/>
                      </a:pPr>
                      <a:r>
                        <a:rPr lang="en-US" sz="1400" dirty="0" smtClean="0"/>
                        <a:t> Productivity/Efficiency.</a:t>
                      </a:r>
                    </a:p>
                    <a:p>
                      <a:pPr>
                        <a:buFont typeface="Wingdings" pitchFamily="2" charset="2"/>
                        <a:buChar char="v"/>
                      </a:pPr>
                      <a:r>
                        <a:rPr lang="en-US" sz="1400" dirty="0" smtClean="0"/>
                        <a:t> Dedication to quality work is promoted.</a:t>
                      </a:r>
                    </a:p>
                    <a:p>
                      <a:pPr>
                        <a:buFont typeface="Wingdings" pitchFamily="2" charset="2"/>
                        <a:buChar char="v"/>
                      </a:pPr>
                      <a:r>
                        <a:rPr lang="en-US" sz="1400" dirty="0" smtClean="0"/>
                        <a:t> Waste and scrap are eliminated.</a:t>
                      </a:r>
                    </a:p>
                    <a:p>
                      <a:pPr>
                        <a:buFont typeface="Wingdings" pitchFamily="2" charset="2"/>
                        <a:buChar char="v"/>
                      </a:pPr>
                      <a:r>
                        <a:rPr lang="en-US" sz="1400" dirty="0" smtClean="0"/>
                        <a:t> Output is increase.</a:t>
                      </a:r>
                    </a:p>
                    <a:p>
                      <a:pPr>
                        <a:buFont typeface="Wingdings" pitchFamily="2" charset="2"/>
                        <a:buChar char="v"/>
                      </a:pPr>
                      <a:r>
                        <a:rPr lang="en-US" sz="1400" dirty="0" smtClean="0"/>
                        <a:t> Attitudes leading</a:t>
                      </a:r>
                      <a:r>
                        <a:rPr lang="en-US" sz="1400" baseline="0" dirty="0" smtClean="0"/>
                        <a:t> to mistakes are eliminated.</a:t>
                      </a:r>
                      <a:endParaRPr lang="en-US" sz="1400" dirty="0"/>
                    </a:p>
                  </a:txBody>
                  <a:tcPr/>
                </a:tc>
              </a:tr>
            </a:tbl>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9"/>
                                        </p:tgtEl>
                                        <p:attrNameLst>
                                          <p:attrName>ppt_y</p:attrName>
                                        </p:attrNameLst>
                                      </p:cBhvr>
                                      <p:tavLst>
                                        <p:tav tm="0">
                                          <p:val>
                                            <p:strVal val="#ppt_y"/>
                                          </p:val>
                                        </p:tav>
                                        <p:tav tm="100000">
                                          <p:val>
                                            <p:strVal val="#ppt_y"/>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STORIES OF FIRMS</a:t>
            </a:r>
            <a:endParaRPr lang="en-US" dirty="0"/>
          </a:p>
        </p:txBody>
      </p:sp>
      <p:sp>
        <p:nvSpPr>
          <p:cNvPr id="7" name="Text Placeholder 6"/>
          <p:cNvSpPr>
            <a:spLocks noGrp="1"/>
          </p:cNvSpPr>
          <p:nvPr>
            <p:ph type="body" idx="1"/>
          </p:nvPr>
        </p:nvSpPr>
        <p:spPr/>
        <p:txBody>
          <a:bodyPr/>
          <a:lstStyle/>
          <a:p>
            <a:r>
              <a:rPr lang="en-US" sz="1800" b="1" dirty="0" smtClean="0"/>
              <a:t>San Miguel Corporation</a:t>
            </a:r>
            <a:endParaRPr lang="en-US" sz="1800" b="1" dirty="0"/>
          </a:p>
        </p:txBody>
      </p:sp>
      <p:sp>
        <p:nvSpPr>
          <p:cNvPr id="8" name="Text Placeholder 7"/>
          <p:cNvSpPr>
            <a:spLocks noGrp="1"/>
          </p:cNvSpPr>
          <p:nvPr>
            <p:ph type="body" sz="half" idx="3"/>
          </p:nvPr>
        </p:nvSpPr>
        <p:spPr/>
        <p:txBody>
          <a:bodyPr>
            <a:noAutofit/>
          </a:bodyPr>
          <a:lstStyle/>
          <a:p>
            <a:r>
              <a:rPr lang="en-US" b="1" dirty="0" smtClean="0"/>
              <a:t>Philippine Long Distance Telephone Company</a:t>
            </a:r>
            <a:endParaRPr lang="en-US" b="1" dirty="0"/>
          </a:p>
        </p:txBody>
      </p:sp>
      <p:pic>
        <p:nvPicPr>
          <p:cNvPr id="10" name="Content Placeholder 9" descr="7498bdc208766c5a33b9cb5670fdf1da_view.jpg"/>
          <p:cNvPicPr>
            <a:picLocks noGrp="1" noChangeAspect="1"/>
          </p:cNvPicPr>
          <p:nvPr>
            <p:ph sz="quarter" idx="2"/>
          </p:nvPr>
        </p:nvPicPr>
        <p:blipFill>
          <a:blip r:embed="rId2" cstate="print"/>
          <a:stretch>
            <a:fillRect/>
          </a:stretch>
        </p:blipFill>
        <p:spPr>
          <a:xfrm>
            <a:off x="2057400" y="290513"/>
            <a:ext cx="6781799" cy="3017837"/>
          </a:xfrm>
        </p:spPr>
      </p:pic>
      <p:pic>
        <p:nvPicPr>
          <p:cNvPr id="11" name="Content Placeholder 10" descr="PLDT_20logo1.jpg"/>
          <p:cNvPicPr>
            <a:picLocks noGrp="1" noChangeAspect="1"/>
          </p:cNvPicPr>
          <p:nvPr>
            <p:ph sz="quarter" idx="4"/>
          </p:nvPr>
        </p:nvPicPr>
        <p:blipFill>
          <a:blip r:embed="rId3" cstate="print"/>
          <a:stretch>
            <a:fillRect/>
          </a:stretch>
        </p:blipFill>
        <p:spPr>
          <a:xfrm>
            <a:off x="2057401" y="3429000"/>
            <a:ext cx="6781800" cy="3048000"/>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8" presetClass="entr" presetSubtype="0" accel="5000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10"/>
                                        </p:tgtEl>
                                        <p:attrNameLst>
                                          <p:attrName>ppt_y</p:attrName>
                                        </p:attrNameLst>
                                      </p:cBhvr>
                                      <p:tavLst>
                                        <p:tav tm="0">
                                          <p:val>
                                            <p:strVal val="#ppt_y"/>
                                          </p:val>
                                        </p:tav>
                                        <p:tav tm="100000">
                                          <p:val>
                                            <p:strVal val="#ppt_y"/>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500" fill="hold"/>
                                        <p:tgtEl>
                                          <p:spTgt spid="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8" presetClass="entr" presetSubtype="0" accel="5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11"/>
                                        </p:tgtEl>
                                        <p:attrNameLst>
                                          <p:attrName>ppt_y</p:attrName>
                                        </p:attrNameLst>
                                      </p:cBhvr>
                                      <p:tavLst>
                                        <p:tav tm="0">
                                          <p:val>
                                            <p:strVal val="#ppt_y"/>
                                          </p:val>
                                        </p:tav>
                                        <p:tav tm="100000">
                                          <p:val>
                                            <p:strVal val="#ppt_y"/>
                                          </p:val>
                                        </p:tav>
                                      </p:tavLst>
                                    </p:anim>
                                    <p:animEffect transition="in" filter="fade">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Cost Reduction and Profit Increase Through Human Resource Management</a:t>
            </a:r>
            <a:endParaRPr lang="en-US" sz="2800" dirty="0"/>
          </a:p>
        </p:txBody>
      </p:sp>
      <p:graphicFrame>
        <p:nvGraphicFramePr>
          <p:cNvPr id="4" name="Table 3"/>
          <p:cNvGraphicFramePr>
            <a:graphicFrameLocks noGrp="1"/>
          </p:cNvGraphicFramePr>
          <p:nvPr/>
        </p:nvGraphicFramePr>
        <p:xfrm>
          <a:off x="533400" y="1981200"/>
          <a:ext cx="8077200" cy="3870960"/>
        </p:xfrm>
        <a:graphic>
          <a:graphicData uri="http://schemas.openxmlformats.org/drawingml/2006/table">
            <a:tbl>
              <a:tblPr firstRow="1" bandRow="1">
                <a:tableStyleId>{5C22544A-7EE6-4342-B048-85BDC9FD1C3A}</a:tableStyleId>
              </a:tblPr>
              <a:tblGrid>
                <a:gridCol w="2692400"/>
                <a:gridCol w="2692400"/>
                <a:gridCol w="2692400"/>
              </a:tblGrid>
              <a:tr h="609600">
                <a:tc>
                  <a:txBody>
                    <a:bodyPr/>
                    <a:lstStyle/>
                    <a:p>
                      <a:pPr algn="ctr"/>
                      <a:r>
                        <a:rPr lang="en-US" dirty="0" smtClean="0"/>
                        <a:t>Kind</a:t>
                      </a:r>
                      <a:r>
                        <a:rPr lang="en-US" baseline="0" dirty="0" smtClean="0"/>
                        <a:t>s of Expense</a:t>
                      </a:r>
                      <a:endParaRPr lang="en-US" dirty="0"/>
                    </a:p>
                  </a:txBody>
                  <a:tcPr/>
                </a:tc>
                <a:tc>
                  <a:txBody>
                    <a:bodyPr/>
                    <a:lstStyle/>
                    <a:p>
                      <a:pPr algn="ctr"/>
                      <a:r>
                        <a:rPr lang="en-US" dirty="0" smtClean="0"/>
                        <a:t>Components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Contribution</a:t>
                      </a:r>
                      <a:r>
                        <a:rPr lang="en-US" sz="1600" baseline="0" dirty="0" smtClean="0"/>
                        <a:t> of HR to cost reduction, insuring that.</a:t>
                      </a:r>
                      <a:endParaRPr lang="en-US" sz="1600" dirty="0" smtClean="0"/>
                    </a:p>
                  </a:txBody>
                  <a:tcPr/>
                </a:tc>
              </a:tr>
              <a:tr h="1333500">
                <a:tc>
                  <a:txBody>
                    <a:bodyPr/>
                    <a:lstStyle/>
                    <a:p>
                      <a:pPr algn="ctr"/>
                      <a:r>
                        <a:rPr lang="en-US" sz="1600" dirty="0" smtClean="0"/>
                        <a:t>B. Operating Costs</a:t>
                      </a:r>
                      <a:endParaRPr lang="en-US" sz="1600" dirty="0"/>
                    </a:p>
                  </a:txBody>
                  <a:tcPr/>
                </a:tc>
                <a:tc>
                  <a:txBody>
                    <a:bodyPr/>
                    <a:lstStyle/>
                    <a:p>
                      <a:pPr>
                        <a:buFont typeface="Wingdings" pitchFamily="2" charset="2"/>
                        <a:buChar char="v"/>
                      </a:pPr>
                      <a:r>
                        <a:rPr lang="en-US" sz="1600" dirty="0" smtClean="0"/>
                        <a:t> Distribution</a:t>
                      </a:r>
                      <a:r>
                        <a:rPr lang="en-US" sz="1600" baseline="0" dirty="0" smtClean="0"/>
                        <a:t> </a:t>
                      </a:r>
                    </a:p>
                    <a:p>
                      <a:pPr>
                        <a:buFont typeface="Wingdings" pitchFamily="2" charset="2"/>
                        <a:buChar char="v"/>
                      </a:pPr>
                      <a:endParaRPr lang="en-US" sz="1600" baseline="0" dirty="0" smtClean="0"/>
                    </a:p>
                    <a:p>
                      <a:pPr>
                        <a:buFont typeface="Wingdings" pitchFamily="2" charset="2"/>
                        <a:buChar char="v"/>
                      </a:pPr>
                      <a:r>
                        <a:rPr lang="en-US" sz="1600" baseline="0" dirty="0" smtClean="0"/>
                        <a:t> Advertising and Promotion</a:t>
                      </a:r>
                    </a:p>
                    <a:p>
                      <a:pPr>
                        <a:buFont typeface="Wingdings" pitchFamily="2" charset="2"/>
                        <a:buChar char="v"/>
                      </a:pPr>
                      <a:endParaRPr lang="en-US" sz="1600" baseline="0" dirty="0" smtClean="0"/>
                    </a:p>
                    <a:p>
                      <a:pPr>
                        <a:buFont typeface="Wingdings" pitchFamily="2" charset="2"/>
                        <a:buChar char="v"/>
                      </a:pPr>
                      <a:r>
                        <a:rPr lang="en-US" sz="1600" baseline="0" dirty="0" smtClean="0"/>
                        <a:t> Selling</a:t>
                      </a:r>
                    </a:p>
                    <a:p>
                      <a:pPr>
                        <a:buFont typeface="Wingdings" pitchFamily="2" charset="2"/>
                        <a:buChar char="v"/>
                      </a:pPr>
                      <a:endParaRPr lang="en-US" sz="1600" baseline="0" dirty="0" smtClean="0"/>
                    </a:p>
                    <a:p>
                      <a:pPr>
                        <a:buFont typeface="Wingdings" pitchFamily="2" charset="2"/>
                        <a:buChar char="v"/>
                      </a:pPr>
                      <a:r>
                        <a:rPr lang="en-US" sz="1600" baseline="0" dirty="0" smtClean="0"/>
                        <a:t> Product Services</a:t>
                      </a:r>
                    </a:p>
                    <a:p>
                      <a:pPr>
                        <a:buFont typeface="Wingdings" pitchFamily="2" charset="2"/>
                        <a:buChar char="v"/>
                      </a:pPr>
                      <a:endParaRPr lang="en-US" sz="1600" baseline="0" dirty="0" smtClean="0"/>
                    </a:p>
                    <a:p>
                      <a:pPr>
                        <a:buFont typeface="Wingdings" pitchFamily="2" charset="2"/>
                        <a:buChar char="v"/>
                      </a:pPr>
                      <a:r>
                        <a:rPr lang="en-US" sz="1600" baseline="0" dirty="0" smtClean="0"/>
                        <a:t> Administrative and General Services</a:t>
                      </a:r>
                    </a:p>
                  </a:txBody>
                  <a:tcPr/>
                </a:tc>
                <a:tc>
                  <a:txBody>
                    <a:bodyPr/>
                    <a:lstStyle/>
                    <a:p>
                      <a:pPr>
                        <a:buFont typeface="Wingdings" pitchFamily="2" charset="2"/>
                        <a:buChar char="v"/>
                      </a:pPr>
                      <a:r>
                        <a:rPr lang="en-US" sz="1600" dirty="0" smtClean="0"/>
                        <a:t> Warehouse</a:t>
                      </a:r>
                      <a:r>
                        <a:rPr lang="en-US" sz="1600" baseline="0" dirty="0" smtClean="0"/>
                        <a:t> people are properly managed.</a:t>
                      </a:r>
                    </a:p>
                    <a:p>
                      <a:pPr>
                        <a:buFont typeface="Wingdings" pitchFamily="2" charset="2"/>
                        <a:buChar char="v"/>
                      </a:pPr>
                      <a:r>
                        <a:rPr lang="en-US" sz="1600" baseline="0" dirty="0" smtClean="0"/>
                        <a:t> Morale is increased through good compensation and employee policies.</a:t>
                      </a:r>
                    </a:p>
                    <a:p>
                      <a:pPr>
                        <a:buFont typeface="Wingdings" pitchFamily="2" charset="2"/>
                        <a:buChar char="v"/>
                      </a:pPr>
                      <a:r>
                        <a:rPr lang="en-US" sz="1600" baseline="0" dirty="0" smtClean="0"/>
                        <a:t> Less service and repair cost are anticipated by assuring product quality.</a:t>
                      </a:r>
                    </a:p>
                    <a:p>
                      <a:pPr>
                        <a:buFont typeface="Wingdings" pitchFamily="2" charset="2"/>
                        <a:buChar char="v"/>
                      </a:pPr>
                      <a:r>
                        <a:rPr lang="en-US" sz="1600" baseline="0" dirty="0" smtClean="0"/>
                        <a:t> Good R &amp; D people are hired and retained .</a:t>
                      </a:r>
                    </a:p>
                    <a:p>
                      <a:pPr>
                        <a:buFont typeface="Wingdings" pitchFamily="2" charset="2"/>
                        <a:buChar char="v"/>
                      </a:pPr>
                      <a:r>
                        <a:rPr lang="en-US" sz="1600" baseline="0" dirty="0" smtClean="0"/>
                        <a:t> The right jobs are assigned to right people.</a:t>
                      </a:r>
                      <a:endParaRPr lang="en-US" sz="1600" dirty="0"/>
                    </a:p>
                  </a:txBody>
                  <a:tcPr/>
                </a:tc>
              </a:tr>
            </a:tbl>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667000"/>
            <a:ext cx="7239000" cy="1362075"/>
          </a:xfrm>
        </p:spPr>
        <p:txBody>
          <a:bodyPr>
            <a:normAutofit fontScale="90000"/>
          </a:bodyPr>
          <a:lstStyle/>
          <a:p>
            <a:pPr algn="ctr"/>
            <a:r>
              <a:rPr lang="en-US" dirty="0" smtClean="0"/>
              <a:t>FACTORY INVENTORY, DEPRECIATION AND PEOPLE RELATED COSTS</a:t>
            </a:r>
            <a:endParaRPr lang="en-US" dirty="0"/>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FACTORY INVENTORY, DEPRECIATION AND PEOPLE RELATED COSTS</a:t>
            </a:r>
            <a:endParaRPr lang="en-US" sz="2800" dirty="0"/>
          </a:p>
        </p:txBody>
      </p:sp>
      <p:sp>
        <p:nvSpPr>
          <p:cNvPr id="3" name="Text Placeholder 2"/>
          <p:cNvSpPr>
            <a:spLocks noGrp="1"/>
          </p:cNvSpPr>
          <p:nvPr>
            <p:ph type="body" idx="1"/>
          </p:nvPr>
        </p:nvSpPr>
        <p:spPr>
          <a:xfrm>
            <a:off x="381000" y="1633536"/>
            <a:ext cx="8229600" cy="4538664"/>
          </a:xfrm>
        </p:spPr>
        <p:txBody>
          <a:bodyPr>
            <a:normAutofit fontScale="92500" lnSpcReduction="10000"/>
          </a:bodyPr>
          <a:lstStyle/>
          <a:p>
            <a:endParaRPr lang="en-US" dirty="0" smtClean="0"/>
          </a:p>
          <a:p>
            <a:pPr lvl="1">
              <a:buFont typeface="Wingdings" pitchFamily="2" charset="2"/>
              <a:buChar char="ü"/>
            </a:pPr>
            <a:r>
              <a:rPr lang="en-US" dirty="0" smtClean="0"/>
              <a:t>Work is not interrupted if HRM provides incentives for the workers so that continuous work could be done to avoid depreciation. This would encourage them to do their best and so would produce the output required with least depreciation costs.</a:t>
            </a:r>
            <a:r>
              <a:rPr lang="en-US" dirty="0" smtClean="0"/>
              <a:t> </a:t>
            </a:r>
          </a:p>
          <a:p>
            <a:pPr lvl="1"/>
            <a:r>
              <a:rPr lang="en-US" dirty="0" smtClean="0"/>
              <a:t>	</a:t>
            </a:r>
          </a:p>
          <a:p>
            <a:pPr lvl="1"/>
            <a:r>
              <a:rPr lang="en-US" dirty="0" smtClean="0"/>
              <a:t>	</a:t>
            </a:r>
            <a:r>
              <a:rPr lang="en-US" dirty="0" smtClean="0"/>
              <a:t>Problem related to people can be avoided if there is proper scheduling of work; e.g., Just-in-Time, (JIT) Interruption in their jobs is minimized and a more systematic flow of production can be followed.</a:t>
            </a:r>
          </a:p>
          <a:p>
            <a:pPr lvl="1"/>
            <a:endParaRPr lang="en-US" dirty="0" smtClean="0"/>
          </a:p>
          <a:p>
            <a:pPr lvl="1">
              <a:buFont typeface="Wingdings" pitchFamily="2" charset="2"/>
              <a:buChar char="ü"/>
            </a:pPr>
            <a:r>
              <a:rPr lang="en-US" dirty="0" smtClean="0"/>
              <a:t>Accidents are reduced if proper maintenance of machines is practiced. Breakdown of machines could be avoided if the workers are motivated to take care of them. Proper instruction on how to handle these machines should be given to the workers so that they would have the proper Know-how of operating them and thus avoid accident.</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Scale>
                                      <p:cBhvr>
                                        <p:cTn id="1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2" end="2"/>
                                            </p:txEl>
                                          </p:spTgt>
                                        </p:tgtEl>
                                        <p:attrNameLst>
                                          <p:attrName>ppt_x</p:attrName>
                                          <p:attrName>ppt_y</p:attrName>
                                        </p:attrNameLst>
                                      </p:cBhvr>
                                    </p:animMotion>
                                    <p:animEffect transition="in" filter="fade">
                                      <p:cBhvr>
                                        <p:cTn id="14" dur="1000"/>
                                        <p:tgtEl>
                                          <p:spTgt spid="3">
                                            <p:txEl>
                                              <p:pRg st="2" end="2"/>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Scale>
                                      <p:cBhvr>
                                        <p:cTn id="17"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3" end="3"/>
                                            </p:txEl>
                                          </p:spTgt>
                                        </p:tgtEl>
                                        <p:attrNameLst>
                                          <p:attrName>ppt_x</p:attrName>
                                          <p:attrName>ppt_y</p:attrName>
                                        </p:attrNameLst>
                                      </p:cBhvr>
                                    </p:animMotion>
                                    <p:animEffect transition="in" filter="fade">
                                      <p:cBhvr>
                                        <p:cTn id="19" dur="1000"/>
                                        <p:tgtEl>
                                          <p:spTgt spid="3">
                                            <p:txEl>
                                              <p:pRg st="3" end="3"/>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Scale>
                                      <p:cBhvr>
                                        <p:cTn id="22"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5" end="5"/>
                                            </p:txEl>
                                          </p:spTgt>
                                        </p:tgtEl>
                                        <p:attrNameLst>
                                          <p:attrName>ppt_x</p:attrName>
                                          <p:attrName>ppt_y</p:attrName>
                                        </p:attrNameLst>
                                      </p:cBhvr>
                                    </p:animMotion>
                                    <p:animEffect transition="in" filter="fade">
                                      <p:cBhvr>
                                        <p:cTn id="2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FACTORY INVENTORY, DEPRECIATION AND PEOPLE RELATED COSTS</a:t>
            </a:r>
            <a:endParaRPr lang="en-US" sz="2800" dirty="0"/>
          </a:p>
        </p:txBody>
      </p:sp>
      <p:sp>
        <p:nvSpPr>
          <p:cNvPr id="3" name="Text Placeholder 2"/>
          <p:cNvSpPr>
            <a:spLocks noGrp="1"/>
          </p:cNvSpPr>
          <p:nvPr>
            <p:ph type="body" idx="1"/>
          </p:nvPr>
        </p:nvSpPr>
        <p:spPr>
          <a:xfrm>
            <a:off x="381000" y="1828800"/>
            <a:ext cx="7924800" cy="3929064"/>
          </a:xfrm>
        </p:spPr>
        <p:txBody>
          <a:bodyPr/>
          <a:lstStyle/>
          <a:p>
            <a:endParaRPr lang="en-US" dirty="0" smtClean="0"/>
          </a:p>
          <a:p>
            <a:endParaRPr lang="en-US" dirty="0" smtClean="0"/>
          </a:p>
          <a:p>
            <a:pPr lvl="1">
              <a:buFont typeface="Wingdings" pitchFamily="2" charset="2"/>
              <a:buChar char="ü"/>
            </a:pPr>
            <a:r>
              <a:rPr lang="en-US" dirty="0" smtClean="0"/>
              <a:t>When employees are satisfied with their jobs, personnel turnover is minimized. Materials and time are not wasted when turn-over is minimal because there are few employees to train. In case where there is a high turn-over, there is a possibility that new employees waste materials due to lack of orientation on tasks given to new hirees. Time may be wasted when the newly employed person is not yet used to his tasks.</a:t>
            </a:r>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Scale>
                                      <p:cBhvr>
                                        <p:cTn id="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2" end="2"/>
                                            </p:txEl>
                                          </p:spTgt>
                                        </p:tgtEl>
                                        <p:attrNameLst>
                                          <p:attrName>ppt_x</p:attrName>
                                          <p:attrName>ppt_y</p:attrName>
                                        </p:attrNameLst>
                                      </p:cBhvr>
                                    </p:animMotion>
                                    <p:animEffect transition="in" filter="fade">
                                      <p:cBhvr>
                                        <p:cTn id="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FACTORY INVENTORY, DEPRECIATION AND PEOPLE RELATED COSTS</a:t>
            </a:r>
            <a:endParaRPr lang="en-US" sz="2400" dirty="0"/>
          </a:p>
        </p:txBody>
      </p:sp>
      <p:pic>
        <p:nvPicPr>
          <p:cNvPr id="5" name="Picture Placeholder 4" descr="plant.jpg"/>
          <p:cNvPicPr>
            <a:picLocks noGrp="1" noChangeAspect="1"/>
          </p:cNvPicPr>
          <p:nvPr>
            <p:ph type="pic" idx="1"/>
          </p:nvPr>
        </p:nvPicPr>
        <p:blipFill>
          <a:blip r:embed="rId2" cstate="print"/>
          <a:srcRect l="5548" r="5548"/>
          <a:stretch>
            <a:fillRect/>
          </a:stretch>
        </p:blipFill>
        <p:spPr>
          <a:xfrm>
            <a:off x="1219200" y="228600"/>
            <a:ext cx="7333488" cy="5486400"/>
          </a:xfrm>
        </p:spPr>
      </p:pic>
      <p:sp>
        <p:nvSpPr>
          <p:cNvPr id="4" name="Text Placeholder 3"/>
          <p:cNvSpPr>
            <a:spLocks noGrp="1"/>
          </p:cNvSpPr>
          <p:nvPr>
            <p:ph type="body" sz="half" idx="2"/>
          </p:nvPr>
        </p:nvSpPr>
        <p:spPr/>
        <p:txBody>
          <a:bodyPr>
            <a:normAutofit/>
          </a:bodyPr>
          <a:lstStyle/>
          <a:p>
            <a:pPr algn="ctr"/>
            <a:r>
              <a:rPr lang="en-US" sz="3600" dirty="0" smtClean="0"/>
              <a:t>PLANT BURDEN</a:t>
            </a:r>
            <a:endParaRPr lang="en-US" sz="3600" dirty="0"/>
          </a:p>
        </p:txBody>
      </p:sp>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FACTORY INVENTORY, DEPRECIATION AND PEOPLE RELATED COSTS</a:t>
            </a:r>
            <a:endParaRPr lang="en-US" sz="2400" dirty="0"/>
          </a:p>
        </p:txBody>
      </p:sp>
      <p:pic>
        <p:nvPicPr>
          <p:cNvPr id="5" name="Picture Placeholder 4" descr="traine.jpg"/>
          <p:cNvPicPr>
            <a:picLocks noGrp="1" noChangeAspect="1"/>
          </p:cNvPicPr>
          <p:nvPr>
            <p:ph type="pic" idx="1"/>
          </p:nvPr>
        </p:nvPicPr>
        <p:blipFill>
          <a:blip r:embed="rId2" cstate="print"/>
          <a:srcRect t="130" b="130"/>
          <a:stretch>
            <a:fillRect/>
          </a:stretch>
        </p:blipFill>
        <p:spPr>
          <a:xfrm>
            <a:off x="1219200" y="228600"/>
            <a:ext cx="7333488" cy="5486400"/>
          </a:xfrm>
        </p:spPr>
      </p:pic>
      <p:sp>
        <p:nvSpPr>
          <p:cNvPr id="4" name="Text Placeholder 3"/>
          <p:cNvSpPr>
            <a:spLocks noGrp="1"/>
          </p:cNvSpPr>
          <p:nvPr>
            <p:ph type="body" sz="half" idx="2"/>
          </p:nvPr>
        </p:nvSpPr>
        <p:spPr>
          <a:xfrm>
            <a:off x="1143000" y="5867400"/>
            <a:ext cx="7315200" cy="762000"/>
          </a:xfrm>
        </p:spPr>
        <p:txBody>
          <a:bodyPr>
            <a:noAutofit/>
          </a:bodyPr>
          <a:lstStyle/>
          <a:p>
            <a:pPr algn="ctr"/>
            <a:r>
              <a:rPr lang="en-US" sz="2200" dirty="0" smtClean="0"/>
              <a:t>PROPER TRAINING OF THE SALES FORCE AND MANAGERS</a:t>
            </a:r>
            <a:endParaRPr lang="en-US" sz="2200" dirty="0"/>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FACTORY COST ADJUSTMENT</a:t>
            </a:r>
            <a:endParaRPr lang="en-US" sz="4000" dirty="0"/>
          </a:p>
        </p:txBody>
      </p:sp>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62912" cy="1470025"/>
          </a:xfrm>
        </p:spPr>
        <p:txBody>
          <a:bodyPr>
            <a:normAutofit/>
          </a:bodyPr>
          <a:lstStyle/>
          <a:p>
            <a:r>
              <a:rPr lang="en-US" sz="4000" dirty="0" smtClean="0"/>
              <a:t>FACTORY COST ADJUSTMENT</a:t>
            </a:r>
            <a:endParaRPr lang="en-US" sz="4000" dirty="0"/>
          </a:p>
        </p:txBody>
      </p:sp>
      <p:sp>
        <p:nvSpPr>
          <p:cNvPr id="3" name="Subtitle 2"/>
          <p:cNvSpPr>
            <a:spLocks noGrp="1"/>
          </p:cNvSpPr>
          <p:nvPr>
            <p:ph type="subTitle" idx="1"/>
          </p:nvPr>
        </p:nvSpPr>
        <p:spPr>
          <a:xfrm>
            <a:off x="457200" y="2209800"/>
            <a:ext cx="8062912" cy="3505200"/>
          </a:xfrm>
        </p:spPr>
        <p:txBody>
          <a:bodyPr>
            <a:normAutofit fontScale="92500" lnSpcReduction="10000"/>
          </a:bodyPr>
          <a:lstStyle/>
          <a:p>
            <a:pPr lvl="1" algn="l">
              <a:buFont typeface="Wingdings" pitchFamily="2" charset="2"/>
              <a:buChar char="ü"/>
            </a:pPr>
            <a:r>
              <a:rPr lang="en-US" sz="1600" dirty="0" smtClean="0"/>
              <a:t> Scrap – if people know what they re doing with proper management, they are bound to make less mistakes and thus minimizing scrap page.</a:t>
            </a:r>
          </a:p>
          <a:p>
            <a:pPr lvl="1" algn="l">
              <a:buFont typeface="Wingdings" pitchFamily="2" charset="2"/>
              <a:buChar char="ü"/>
            </a:pPr>
            <a:endParaRPr lang="en-US" sz="1600" dirty="0" smtClean="0"/>
          </a:p>
          <a:p>
            <a:pPr lvl="1" algn="l">
              <a:buFont typeface="Wingdings" pitchFamily="2" charset="2"/>
              <a:buChar char="ü"/>
            </a:pPr>
            <a:r>
              <a:rPr lang="en-US" sz="1600" dirty="0" smtClean="0"/>
              <a:t> Cost Variance – HRM can make use of standards to motivate people in order to avoid unfavorable cost variances.</a:t>
            </a:r>
          </a:p>
          <a:p>
            <a:pPr lvl="1" algn="l">
              <a:buFont typeface="Wingdings" pitchFamily="2" charset="2"/>
              <a:buChar char="ü"/>
            </a:pPr>
            <a:endParaRPr lang="en-US" sz="1600" dirty="0" smtClean="0"/>
          </a:p>
          <a:p>
            <a:pPr lvl="1" algn="l">
              <a:buFont typeface="Wingdings" pitchFamily="2" charset="2"/>
              <a:buChar char="ü"/>
            </a:pPr>
            <a:r>
              <a:rPr lang="en-US" sz="1600" dirty="0" smtClean="0"/>
              <a:t> Loss of Materials – Highly motivated people will always take into consideration the availability of materials and their proper utilization.</a:t>
            </a:r>
          </a:p>
          <a:p>
            <a:pPr lvl="1" algn="l">
              <a:buFont typeface="Wingdings" pitchFamily="2" charset="2"/>
              <a:buChar char="ü"/>
            </a:pPr>
            <a:endParaRPr lang="en-US" sz="1600" dirty="0" smtClean="0"/>
          </a:p>
          <a:p>
            <a:pPr lvl="1" algn="l">
              <a:buFont typeface="Wingdings" pitchFamily="2" charset="2"/>
              <a:buChar char="ü"/>
            </a:pPr>
            <a:r>
              <a:rPr lang="en-US" sz="1600" dirty="0" smtClean="0"/>
              <a:t> Off-spec Products – Close monitoring of orders will result in minimizing off-spec products.</a:t>
            </a:r>
          </a:p>
          <a:p>
            <a:pPr lvl="1" algn="l">
              <a:buFont typeface="Wingdings" pitchFamily="2" charset="2"/>
              <a:buChar char="ü"/>
            </a:pPr>
            <a:endParaRPr lang="en-US" sz="1600" dirty="0" smtClean="0"/>
          </a:p>
          <a:p>
            <a:pPr lvl="1" algn="l">
              <a:buFont typeface="Wingdings" pitchFamily="2" charset="2"/>
              <a:buChar char="ü"/>
            </a:pPr>
            <a:r>
              <a:rPr lang="en-US" sz="1600" dirty="0" smtClean="0"/>
              <a:t> Engineering and Purchase Expense – Highly motivated people will try to save for the company by canvassing first before making the purchase order.</a:t>
            </a:r>
          </a:p>
          <a:p>
            <a:pPr algn="l">
              <a:buFont typeface="Wingdings" pitchFamily="2" charset="2"/>
              <a:buChar char="ü"/>
            </a:pPr>
            <a:endParaRPr lang="en-US" sz="2000" dirty="0" smtClean="0"/>
          </a:p>
          <a:p>
            <a:pPr algn="l">
              <a:buFont typeface="Wingdings" pitchFamily="2" charset="2"/>
              <a:buChar char="ü"/>
            </a:pPr>
            <a:endParaRPr lang="en-US" sz="20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Scale>
                                      <p:cBhvr>
                                        <p:cTn id="1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2" end="2"/>
                                            </p:txEl>
                                          </p:spTgt>
                                        </p:tgtEl>
                                        <p:attrNameLst>
                                          <p:attrName>ppt_x</p:attrName>
                                          <p:attrName>ppt_y</p:attrName>
                                        </p:attrNameLst>
                                      </p:cBhvr>
                                    </p:animMotion>
                                    <p:animEffect transition="in" filter="fade">
                                      <p:cBhvr>
                                        <p:cTn id="14" dur="1000"/>
                                        <p:tgtEl>
                                          <p:spTgt spid="3">
                                            <p:txEl>
                                              <p:pRg st="2" end="2"/>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Scale>
                                      <p:cBhvr>
                                        <p:cTn id="17"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4" end="4"/>
                                            </p:txEl>
                                          </p:spTgt>
                                        </p:tgtEl>
                                        <p:attrNameLst>
                                          <p:attrName>ppt_x</p:attrName>
                                          <p:attrName>ppt_y</p:attrName>
                                        </p:attrNameLst>
                                      </p:cBhvr>
                                    </p:animMotion>
                                    <p:animEffect transition="in" filter="fade">
                                      <p:cBhvr>
                                        <p:cTn id="19" dur="1000"/>
                                        <p:tgtEl>
                                          <p:spTgt spid="3">
                                            <p:txEl>
                                              <p:pRg st="4" end="4"/>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Scale>
                                      <p:cBhvr>
                                        <p:cTn id="22"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6" end="6"/>
                                            </p:txEl>
                                          </p:spTgt>
                                        </p:tgtEl>
                                        <p:attrNameLst>
                                          <p:attrName>ppt_x</p:attrName>
                                          <p:attrName>ppt_y</p:attrName>
                                        </p:attrNameLst>
                                      </p:cBhvr>
                                    </p:animMotion>
                                    <p:animEffect transition="in" filter="fade">
                                      <p:cBhvr>
                                        <p:cTn id="24" dur="1000"/>
                                        <p:tgtEl>
                                          <p:spTgt spid="3">
                                            <p:txEl>
                                              <p:pRg st="6" end="6"/>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Scale>
                                      <p:cBhvr>
                                        <p:cTn id="27"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8" end="8"/>
                                            </p:txEl>
                                          </p:spTgt>
                                        </p:tgtEl>
                                        <p:attrNameLst>
                                          <p:attrName>ppt_x</p:attrName>
                                          <p:attrName>ppt_y</p:attrName>
                                        </p:attrNameLst>
                                      </p:cBhvr>
                                    </p:animMotion>
                                    <p:animEffect transition="in" filter="fade">
                                      <p:cBhvr>
                                        <p:cTn id="2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OPERATING COSTS</a:t>
            </a:r>
            <a:endParaRPr lang="en-US" dirty="0"/>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OPERATING COSTS</a:t>
            </a:r>
            <a:endParaRPr lang="en-US" dirty="0"/>
          </a:p>
        </p:txBody>
      </p:sp>
      <p:sp>
        <p:nvSpPr>
          <p:cNvPr id="4" name="Subtitle 3"/>
          <p:cNvSpPr>
            <a:spLocks noGrp="1"/>
          </p:cNvSpPr>
          <p:nvPr>
            <p:ph type="subTitle" idx="1"/>
          </p:nvPr>
        </p:nvSpPr>
        <p:spPr>
          <a:xfrm>
            <a:off x="533400" y="2819400"/>
            <a:ext cx="8062912" cy="3236120"/>
          </a:xfrm>
        </p:spPr>
        <p:txBody>
          <a:bodyPr>
            <a:normAutofit lnSpcReduction="10000"/>
          </a:bodyPr>
          <a:lstStyle/>
          <a:p>
            <a:pPr algn="l">
              <a:buFont typeface="Wingdings" pitchFamily="2" charset="2"/>
              <a:buChar char="Ø"/>
            </a:pPr>
            <a:r>
              <a:rPr lang="en-US" dirty="0" smtClean="0"/>
              <a:t>Distribution, Advertising and Promotion</a:t>
            </a:r>
          </a:p>
          <a:p>
            <a:pPr algn="l">
              <a:buFont typeface="Wingdings" pitchFamily="2" charset="2"/>
              <a:buChar char="Ø"/>
            </a:pPr>
            <a:endParaRPr lang="en-US" dirty="0" smtClean="0"/>
          </a:p>
          <a:p>
            <a:pPr algn="l">
              <a:buFont typeface="Wingdings" pitchFamily="2" charset="2"/>
              <a:buChar char="Ø"/>
            </a:pPr>
            <a:r>
              <a:rPr lang="en-US" dirty="0" smtClean="0"/>
              <a:t>Selling and Product Services</a:t>
            </a:r>
          </a:p>
          <a:p>
            <a:pPr algn="l">
              <a:buFont typeface="Wingdings" pitchFamily="2" charset="2"/>
              <a:buChar char="Ø"/>
            </a:pPr>
            <a:endParaRPr lang="en-US" dirty="0" smtClean="0"/>
          </a:p>
          <a:p>
            <a:pPr algn="l">
              <a:buFont typeface="Wingdings" pitchFamily="2" charset="2"/>
              <a:buChar char="Ø"/>
            </a:pPr>
            <a:r>
              <a:rPr lang="en-US" dirty="0" smtClean="0"/>
              <a:t>Research and Development ( R &amp; D )</a:t>
            </a:r>
          </a:p>
          <a:p>
            <a:pPr algn="l">
              <a:buFont typeface="Wingdings" pitchFamily="2" charset="2"/>
              <a:buChar char="Ø"/>
            </a:pPr>
            <a:endParaRPr lang="en-US" dirty="0" smtClean="0"/>
          </a:p>
          <a:p>
            <a:pPr algn="l">
              <a:buFont typeface="Wingdings" pitchFamily="2" charset="2"/>
              <a:buChar char="Ø"/>
            </a:pPr>
            <a:r>
              <a:rPr lang="en-US" dirty="0" smtClean="0"/>
              <a:t>Administration and General Services</a:t>
            </a:r>
            <a:endParaRPr lang="en-US" dirty="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5841.png"/>
          <p:cNvPicPr>
            <a:picLocks noGrp="1" noChangeAspect="1"/>
          </p:cNvPicPr>
          <p:nvPr>
            <p:ph sz="half" idx="1"/>
          </p:nvPr>
        </p:nvPicPr>
        <p:blipFill>
          <a:blip r:embed="rId2" cstate="print"/>
          <a:stretch>
            <a:fillRect/>
          </a:stretch>
        </p:blipFill>
        <p:spPr>
          <a:xfrm>
            <a:off x="1" y="0"/>
            <a:ext cx="9144000" cy="6858000"/>
          </a:xfrm>
        </p:spPr>
      </p:pic>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066800" cy="6153912"/>
          </a:xfrm>
        </p:spPr>
        <p:txBody>
          <a:bodyPr/>
          <a:lstStyle/>
          <a:p>
            <a:r>
              <a:rPr lang="en-US" dirty="0" smtClean="0"/>
              <a:t>San Miguel Corporation</a:t>
            </a:r>
            <a:endParaRPr lang="en-US" dirty="0"/>
          </a:p>
        </p:txBody>
      </p:sp>
      <p:sp>
        <p:nvSpPr>
          <p:cNvPr id="4" name="Text Placeholder 3"/>
          <p:cNvSpPr>
            <a:spLocks noGrp="1"/>
          </p:cNvSpPr>
          <p:nvPr>
            <p:ph type="body" idx="1"/>
          </p:nvPr>
        </p:nvSpPr>
        <p:spPr>
          <a:xfrm>
            <a:off x="1365006" y="304800"/>
            <a:ext cx="581024" cy="6139844"/>
          </a:xfrm>
        </p:spPr>
        <p:txBody>
          <a:bodyPr>
            <a:noAutofit/>
          </a:bodyPr>
          <a:lstStyle/>
          <a:p>
            <a:r>
              <a:rPr lang="en-US" sz="2800" b="1" dirty="0" smtClean="0"/>
              <a:t>Key Objectives :</a:t>
            </a:r>
          </a:p>
        </p:txBody>
      </p:sp>
      <p:sp>
        <p:nvSpPr>
          <p:cNvPr id="5" name="Content Placeholder 4"/>
          <p:cNvSpPr>
            <a:spLocks noGrp="1"/>
          </p:cNvSpPr>
          <p:nvPr>
            <p:ph sz="quarter" idx="2"/>
          </p:nvPr>
        </p:nvSpPr>
        <p:spPr/>
        <p:txBody>
          <a:bodyPr/>
          <a:lstStyle/>
          <a:p>
            <a:endParaRPr lang="en-US" dirty="0" smtClean="0"/>
          </a:p>
          <a:p>
            <a:r>
              <a:rPr lang="en-US" dirty="0" smtClean="0"/>
              <a:t>To provide an environment which is conducive to the development of the individual and which encourage the employees to realize their full capabilities</a:t>
            </a:r>
            <a:endParaRPr lang="en-US" dirty="0"/>
          </a:p>
        </p:txBody>
      </p:sp>
      <p:sp>
        <p:nvSpPr>
          <p:cNvPr id="6" name="Content Placeholder 5"/>
          <p:cNvSpPr>
            <a:spLocks noGrp="1"/>
          </p:cNvSpPr>
          <p:nvPr>
            <p:ph sz="quarter" idx="4"/>
          </p:nvPr>
        </p:nvSpPr>
        <p:spPr/>
        <p:txBody>
          <a:bodyPr/>
          <a:lstStyle/>
          <a:p>
            <a:r>
              <a:rPr lang="en-US" dirty="0" smtClean="0"/>
              <a:t>To adopt a flexible and objective attitude towards change and purse an active policy of innovation</a:t>
            </a:r>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San Miguel Corporation</a:t>
            </a:r>
            <a:endParaRPr lang="en-US" dirty="0"/>
          </a:p>
        </p:txBody>
      </p:sp>
      <p:pic>
        <p:nvPicPr>
          <p:cNvPr id="5" name="Picture Placeholder 4" descr="meetingmedium.jpg"/>
          <p:cNvPicPr>
            <a:picLocks noGrp="1" noChangeAspect="1"/>
          </p:cNvPicPr>
          <p:nvPr>
            <p:ph type="pic" idx="1"/>
          </p:nvPr>
        </p:nvPicPr>
        <p:blipFill>
          <a:blip r:embed="rId2" cstate="print"/>
          <a:srcRect t="7219" b="7219"/>
          <a:stretch>
            <a:fillRect/>
          </a:stretch>
        </p:blipFill>
        <p:spPr>
          <a:xfrm>
            <a:off x="1295400" y="304800"/>
            <a:ext cx="7333488" cy="5264834"/>
          </a:xfrm>
        </p:spPr>
      </p:pic>
      <p:sp>
        <p:nvSpPr>
          <p:cNvPr id="4" name="Text Placeholder 3"/>
          <p:cNvSpPr>
            <a:spLocks noGrp="1"/>
          </p:cNvSpPr>
          <p:nvPr>
            <p:ph type="body" sz="half" idx="2"/>
          </p:nvPr>
        </p:nvSpPr>
        <p:spPr/>
        <p:txBody>
          <a:bodyPr>
            <a:normAutofit/>
          </a:bodyPr>
          <a:lstStyle/>
          <a:p>
            <a:pPr algn="ctr"/>
            <a:r>
              <a:rPr lang="en-US" sz="3200" dirty="0" smtClean="0">
                <a:solidFill>
                  <a:schemeClr val="accent1">
                    <a:lumMod val="60000"/>
                    <a:lumOff val="40000"/>
                  </a:schemeClr>
                </a:solidFill>
              </a:rPr>
              <a:t>Employer- Employee Relation</a:t>
            </a:r>
            <a:endParaRPr lang="en-US" sz="3200" dirty="0">
              <a:solidFill>
                <a:schemeClr val="accent1">
                  <a:lumMod val="60000"/>
                  <a:lumOff val="40000"/>
                </a:schemeClr>
              </a:solidFill>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San Miguel corporation</a:t>
            </a:r>
            <a:endParaRPr lang="en-US" dirty="0"/>
          </a:p>
        </p:txBody>
      </p:sp>
      <p:pic>
        <p:nvPicPr>
          <p:cNvPr id="5" name="Picture Placeholder 4" descr="is_kaunlaran_01.jpg"/>
          <p:cNvPicPr>
            <a:picLocks noGrp="1" noChangeAspect="1"/>
          </p:cNvPicPr>
          <p:nvPr>
            <p:ph type="pic" idx="1"/>
          </p:nvPr>
        </p:nvPicPr>
        <p:blipFill>
          <a:blip r:embed="rId2" cstate="print"/>
          <a:srcRect l="538" r="538"/>
          <a:stretch>
            <a:fillRect/>
          </a:stretch>
        </p:blipFill>
        <p:spPr>
          <a:xfrm>
            <a:off x="1371600" y="228600"/>
            <a:ext cx="7333488" cy="5486400"/>
          </a:xfrm>
        </p:spPr>
      </p:pic>
      <p:sp>
        <p:nvSpPr>
          <p:cNvPr id="4" name="Text Placeholder 3"/>
          <p:cNvSpPr>
            <a:spLocks noGrp="1"/>
          </p:cNvSpPr>
          <p:nvPr>
            <p:ph type="body" sz="half" idx="2"/>
          </p:nvPr>
        </p:nvSpPr>
        <p:spPr/>
        <p:txBody>
          <a:bodyPr>
            <a:normAutofit/>
          </a:bodyPr>
          <a:lstStyle/>
          <a:p>
            <a:pPr algn="ctr"/>
            <a:r>
              <a:rPr lang="en-US" sz="2800" dirty="0" smtClean="0">
                <a:solidFill>
                  <a:schemeClr val="accent1">
                    <a:lumMod val="60000"/>
                    <a:lumOff val="40000"/>
                  </a:schemeClr>
                </a:solidFill>
              </a:rPr>
              <a:t>“KAUNLARAN” MAGAZINE</a:t>
            </a:r>
            <a:endParaRPr lang="en-US" sz="2800" dirty="0">
              <a:solidFill>
                <a:schemeClr val="accent1">
                  <a:lumMod val="60000"/>
                  <a:lumOff val="40000"/>
                </a:schemeClr>
              </a:solidFill>
            </a:endParaRP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San Miguel corporation</a:t>
            </a:r>
            <a:endParaRPr lang="en-US" dirty="0"/>
          </a:p>
        </p:txBody>
      </p:sp>
      <p:pic>
        <p:nvPicPr>
          <p:cNvPr id="5" name="Picture Placeholder 4" descr="stock-vector-athletes-in-various-sport-activities-50704453.jpg"/>
          <p:cNvPicPr>
            <a:picLocks noGrp="1" noChangeAspect="1"/>
          </p:cNvPicPr>
          <p:nvPr>
            <p:ph type="pic" idx="1"/>
          </p:nvPr>
        </p:nvPicPr>
        <p:blipFill>
          <a:blip r:embed="rId2" cstate="print"/>
          <a:srcRect t="9734" b="9734"/>
          <a:stretch>
            <a:fillRect/>
          </a:stretch>
        </p:blipFill>
        <p:spPr>
          <a:xfrm>
            <a:off x="1447800" y="304800"/>
            <a:ext cx="7333488" cy="5486400"/>
          </a:xfrm>
        </p:spPr>
      </p:pic>
      <p:sp>
        <p:nvSpPr>
          <p:cNvPr id="4" name="Text Placeholder 3"/>
          <p:cNvSpPr>
            <a:spLocks noGrp="1"/>
          </p:cNvSpPr>
          <p:nvPr>
            <p:ph type="body" sz="half" idx="2"/>
          </p:nvPr>
        </p:nvSpPr>
        <p:spPr/>
        <p:txBody>
          <a:bodyPr>
            <a:normAutofit/>
          </a:bodyPr>
          <a:lstStyle/>
          <a:p>
            <a:pPr algn="ctr"/>
            <a:r>
              <a:rPr lang="en-US" sz="3600" dirty="0" smtClean="0">
                <a:solidFill>
                  <a:schemeClr val="accent1">
                    <a:lumMod val="60000"/>
                    <a:lumOff val="40000"/>
                  </a:schemeClr>
                </a:solidFill>
              </a:rPr>
              <a:t>Sports Activities</a:t>
            </a:r>
            <a:endParaRPr lang="en-US" sz="3600" dirty="0">
              <a:solidFill>
                <a:schemeClr val="accent1">
                  <a:lumMod val="60000"/>
                  <a:lumOff val="40000"/>
                </a:schemeClr>
              </a:solidFill>
            </a:endParaRP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San Miguel Corporation</a:t>
            </a:r>
            <a:br>
              <a:rPr lang="en-US" sz="3200" dirty="0" smtClean="0"/>
            </a:br>
            <a:r>
              <a:rPr lang="en-US" sz="3200" dirty="0" smtClean="0"/>
              <a:t>Employee Facilities</a:t>
            </a:r>
            <a:endParaRPr lang="en-US" sz="3200" dirty="0"/>
          </a:p>
        </p:txBody>
      </p:sp>
      <p:pic>
        <p:nvPicPr>
          <p:cNvPr id="5" name="Content Placeholder 4" descr="cantresam.jpg"/>
          <p:cNvPicPr>
            <a:picLocks noGrp="1" noChangeAspect="1"/>
          </p:cNvPicPr>
          <p:nvPr>
            <p:ph sz="half" idx="1"/>
          </p:nvPr>
        </p:nvPicPr>
        <p:blipFill>
          <a:blip r:embed="rId2" cstate="print"/>
          <a:stretch>
            <a:fillRect/>
          </a:stretch>
        </p:blipFill>
        <p:spPr>
          <a:xfrm>
            <a:off x="457200" y="1676400"/>
            <a:ext cx="4038600" cy="4343400"/>
          </a:xfrm>
        </p:spPr>
      </p:pic>
      <p:pic>
        <p:nvPicPr>
          <p:cNvPr id="6" name="Content Placeholder 5" descr="6a00e54ed8b921883300e553a07b178833-800wi.jpg"/>
          <p:cNvPicPr>
            <a:picLocks noGrp="1" noChangeAspect="1"/>
          </p:cNvPicPr>
          <p:nvPr>
            <p:ph sz="half" idx="2"/>
          </p:nvPr>
        </p:nvPicPr>
        <p:blipFill>
          <a:blip r:embed="rId3" cstate="print"/>
          <a:stretch>
            <a:fillRect/>
          </a:stretch>
        </p:blipFill>
        <p:spPr>
          <a:xfrm>
            <a:off x="4648200" y="1676400"/>
            <a:ext cx="4038600" cy="4343400"/>
          </a:xfrm>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accent1">
                    <a:lumMod val="75000"/>
                  </a:schemeClr>
                </a:solidFill>
              </a:rPr>
              <a:t>San Miguel Corporation </a:t>
            </a:r>
            <a:endParaRPr lang="en-US" dirty="0">
              <a:solidFill>
                <a:schemeClr val="accent1">
                  <a:lumMod val="75000"/>
                </a:schemeClr>
              </a:solidFill>
            </a:endParaRPr>
          </a:p>
        </p:txBody>
      </p:sp>
      <p:sp>
        <p:nvSpPr>
          <p:cNvPr id="6" name="Text Placeholder 5"/>
          <p:cNvSpPr>
            <a:spLocks noGrp="1"/>
          </p:cNvSpPr>
          <p:nvPr>
            <p:ph type="body" idx="1"/>
          </p:nvPr>
        </p:nvSpPr>
        <p:spPr/>
        <p:txBody>
          <a:bodyPr/>
          <a:lstStyle/>
          <a:p>
            <a:r>
              <a:rPr lang="en-US" b="1" dirty="0" smtClean="0"/>
              <a:t>MONETARY BENEFITS</a:t>
            </a:r>
            <a:endParaRPr lang="en-US" b="1" dirty="0"/>
          </a:p>
        </p:txBody>
      </p:sp>
      <p:sp>
        <p:nvSpPr>
          <p:cNvPr id="8" name="Text Placeholder 7"/>
          <p:cNvSpPr>
            <a:spLocks noGrp="1"/>
          </p:cNvSpPr>
          <p:nvPr>
            <p:ph type="body" sz="half" idx="3"/>
          </p:nvPr>
        </p:nvSpPr>
        <p:spPr/>
        <p:txBody>
          <a:bodyPr/>
          <a:lstStyle/>
          <a:p>
            <a:r>
              <a:rPr lang="en-US" b="1" dirty="0" smtClean="0"/>
              <a:t>NON-MONETARY BENEFITS</a:t>
            </a:r>
            <a:endParaRPr lang="en-US" b="1" dirty="0"/>
          </a:p>
        </p:txBody>
      </p:sp>
      <p:pic>
        <p:nvPicPr>
          <p:cNvPr id="10" name="Content Placeholder 9" descr="us_monetary_02_vector_157291.jpg"/>
          <p:cNvPicPr>
            <a:picLocks noGrp="1" noChangeAspect="1"/>
          </p:cNvPicPr>
          <p:nvPr>
            <p:ph sz="quarter" idx="2"/>
          </p:nvPr>
        </p:nvPicPr>
        <p:blipFill>
          <a:blip r:embed="rId2" cstate="print"/>
          <a:stretch>
            <a:fillRect/>
          </a:stretch>
        </p:blipFill>
        <p:spPr>
          <a:xfrm>
            <a:off x="2057400" y="290513"/>
            <a:ext cx="6781800" cy="3017837"/>
          </a:xfrm>
        </p:spPr>
      </p:pic>
      <p:pic>
        <p:nvPicPr>
          <p:cNvPr id="11" name="Content Placeholder 10" descr="global_images_insurance_life-car-health-ssk_100070060.jpg"/>
          <p:cNvPicPr>
            <a:picLocks noGrp="1" noChangeAspect="1"/>
          </p:cNvPicPr>
          <p:nvPr>
            <p:ph sz="quarter" idx="4"/>
          </p:nvPr>
        </p:nvPicPr>
        <p:blipFill>
          <a:blip r:embed="rId3" cstate="print"/>
          <a:stretch>
            <a:fillRect/>
          </a:stretch>
        </p:blipFill>
        <p:spPr>
          <a:xfrm>
            <a:off x="2057400" y="3429000"/>
            <a:ext cx="6781800" cy="3017837"/>
          </a:xfrm>
        </p:spPr>
      </p:pic>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931</TotalTime>
  <Words>905</Words>
  <Application>Microsoft Office PowerPoint</Application>
  <PresentationFormat>On-screen Show (4:3)</PresentationFormat>
  <Paragraphs>145</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Verve</vt:lpstr>
      <vt:lpstr>SUCCESS THROUGH HUMAN RESOURCES</vt:lpstr>
      <vt:lpstr>SUCCESS STORIES OF FIRMS</vt:lpstr>
      <vt:lpstr>Slide 3</vt:lpstr>
      <vt:lpstr>San Miguel Corporation</vt:lpstr>
      <vt:lpstr>      San Miguel Corporation</vt:lpstr>
      <vt:lpstr>San Miguel corporation</vt:lpstr>
      <vt:lpstr>San Miguel corporation</vt:lpstr>
      <vt:lpstr>San Miguel Corporation Employee Facilities</vt:lpstr>
      <vt:lpstr>San Miguel Corporation </vt:lpstr>
      <vt:lpstr>Slide 10</vt:lpstr>
      <vt:lpstr>Philippine long distance telephone company</vt:lpstr>
      <vt:lpstr>Philippine long distance telephone company</vt:lpstr>
      <vt:lpstr>Philippine Long Distance Telephone Company</vt:lpstr>
      <vt:lpstr>Philippine Long Distance Telephone Company </vt:lpstr>
      <vt:lpstr>Philippine Long Distance Telephone Company</vt:lpstr>
      <vt:lpstr>Philippine Long Distance Telephone Company</vt:lpstr>
      <vt:lpstr>Philippine Long Distance Telephone Company</vt:lpstr>
      <vt:lpstr>Cost Reduction and Profit Increase Through Human Resource Management</vt:lpstr>
      <vt:lpstr>Cost Reduction and Profit Increase Through Human Resource Management</vt:lpstr>
      <vt:lpstr>Cost Reduction and Profit Increase Through Human Resource Management</vt:lpstr>
      <vt:lpstr>FACTORY INVENTORY, DEPRECIATION AND PEOPLE RELATED COSTS</vt:lpstr>
      <vt:lpstr>FACTORY INVENTORY, DEPRECIATION AND PEOPLE RELATED COSTS</vt:lpstr>
      <vt:lpstr>FACTORY INVENTORY, DEPRECIATION AND PEOPLE RELATED COSTS</vt:lpstr>
      <vt:lpstr>FACTORY INVENTORY, DEPRECIATION AND PEOPLE RELATED COSTS</vt:lpstr>
      <vt:lpstr>FACTORY INVENTORY, DEPRECIATION AND PEOPLE RELATED COSTS</vt:lpstr>
      <vt:lpstr>FACTORY COST ADJUSTMENT</vt:lpstr>
      <vt:lpstr>FACTORY COST ADJUSTMENT</vt:lpstr>
      <vt:lpstr>OPERATING COSTS</vt:lpstr>
      <vt:lpstr>OPERATING COSTS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 THROUGH HUMAN RESOURCES</dc:title>
  <dc:creator>kingDieL</dc:creator>
  <cp:lastModifiedBy>kingDieL</cp:lastModifiedBy>
  <cp:revision>58</cp:revision>
  <dcterms:created xsi:type="dcterms:W3CDTF">2012-11-24T18:41:36Z</dcterms:created>
  <dcterms:modified xsi:type="dcterms:W3CDTF">2012-11-29T07:19:45Z</dcterms:modified>
</cp:coreProperties>
</file>