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Lst>
  <p:notesMasterIdLst>
    <p:notesMasterId r:id="rId41"/>
  </p:notesMasterIdLst>
  <p:handoutMasterIdLst>
    <p:handoutMasterId r:id="rId42"/>
  </p:handoutMasterIdLst>
  <p:sldIdLst>
    <p:sldId id="281" r:id="rId5"/>
    <p:sldId id="260" r:id="rId6"/>
    <p:sldId id="285" r:id="rId7"/>
    <p:sldId id="287" r:id="rId8"/>
    <p:sldId id="288" r:id="rId9"/>
    <p:sldId id="316" r:id="rId10"/>
    <p:sldId id="289" r:id="rId11"/>
    <p:sldId id="317" r:id="rId12"/>
    <p:sldId id="286"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18" r:id="rId30"/>
    <p:sldId id="307" r:id="rId31"/>
    <p:sldId id="319" r:id="rId32"/>
    <p:sldId id="308" r:id="rId33"/>
    <p:sldId id="309" r:id="rId34"/>
    <p:sldId id="310" r:id="rId35"/>
    <p:sldId id="311" r:id="rId36"/>
    <p:sldId id="312" r:id="rId37"/>
    <p:sldId id="313" r:id="rId38"/>
    <p:sldId id="314" r:id="rId39"/>
    <p:sldId id="31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0FA26-14DE-304D-4679-BAE04DD9060D}" v="1" dt="2022-09-29T02:36:29.611"/>
    <p1510:client id="{0B8735D4-9053-BBDC-7103-0155DE294BEB}" v="232" dt="2022-10-05T05:55:54.536"/>
    <p1510:client id="{26CB6297-B4C6-83CB-747A-89CD1D381BF3}" v="879" dt="2022-09-27T16:00:20.711"/>
    <p1510:client id="{364C30C5-6EA0-4475-B06F-EF97F4C9ACB5}" v="138" dt="2022-09-27T12:59:01.915"/>
    <p1510:client id="{3BD9E307-E56D-86C0-AE09-D3F6BF069961}" v="142" dt="2022-10-10T04:02:02.998"/>
    <p1510:client id="{957B1311-B493-24C3-D891-562121EC8980}" v="560" dt="2022-09-27T14:41:38.662"/>
    <p1510:client id="{965B02C5-E1FF-B07D-22C1-9274633A74B7}" v="49" dt="2022-10-10T03:48:19.524"/>
    <p1510:client id="{B32DB4CD-7507-ED21-1FC8-70AADBB1C159}" v="233" dt="2022-10-05T03:41:03.191"/>
    <p1510:client id="{D71D2066-2B03-3467-7CEA-2EC41731A154}" v="139" dt="2022-10-10T04:13:59.140"/>
    <p1510:client id="{FD62E76D-6D99-95F8-2F7F-0B07D5699A9F}" v="380" dt="2022-09-27T13:57:58.562"/>
    <p1510:client id="{FEF6DEA1-5BBF-EC49-E4EA-A5E593219A63}" v="892" dt="2022-09-28T09:04:38.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48" y="7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7E2813-601B-4697-B14D-165027600992}" type="datetimeFigureOut">
              <a:rPr lang="en-US" smtClean="0"/>
              <a:t>9/3/2024</a:t>
            </a:fld>
            <a:endParaRPr lang="en-US"/>
          </a:p>
        </p:txBody>
      </p:sp>
      <p:sp>
        <p:nvSpPr>
          <p:cNvPr id="4" name="Footer Placeholder 3">
            <a:extLst>
              <a:ext uri="{FF2B5EF4-FFF2-40B4-BE49-F238E27FC236}">
                <a16:creationId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5EF03-110B-4710-A708-FEF1927612B9}" type="slidenum">
              <a:rPr lang="en-US" smtClean="0"/>
              <a:t>‹#›</a:t>
            </a:fld>
            <a:endParaRPr lang="en-US"/>
          </a:p>
        </p:txBody>
      </p:sp>
    </p:spTree>
    <p:extLst>
      <p:ext uri="{BB962C8B-B14F-4D97-AF65-F5344CB8AC3E}">
        <p14:creationId xmlns:p14="http://schemas.microsoft.com/office/powerpoint/2010/main" val="1632321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F8F91-4F38-4A01-947F-C76C21BA8A7A}"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CCA95-4F40-4CDD-BF1E-B8C9EB86EE73}" type="slidenum">
              <a:rPr lang="en-US" smtClean="0"/>
              <a:t>‹#›</a:t>
            </a:fld>
            <a:endParaRPr lang="en-US"/>
          </a:p>
        </p:txBody>
      </p:sp>
    </p:spTree>
    <p:extLst>
      <p:ext uri="{BB962C8B-B14F-4D97-AF65-F5344CB8AC3E}">
        <p14:creationId xmlns:p14="http://schemas.microsoft.com/office/powerpoint/2010/main" val="256629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0610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39297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99030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7428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612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9/3/2024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14279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9/3/2024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78518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9/3/2024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567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2055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9/3/2024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1806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9/3/2024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9825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9/3/2024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39577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 name="Rectangle 20">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22">
            <a:extLst>
              <a:ext uri="{FF2B5EF4-FFF2-40B4-BE49-F238E27FC236}">
                <a16:creationId xmlns:a16="http://schemas.microsoft.com/office/drawing/2014/main" id="{C90D8CE1-F576-43FB-934D-F1C3602114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7137" y="2324451"/>
            <a:ext cx="0" cy="220380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Picture 3" descr="Logo&#10;&#10;Description automatically generated">
            <a:extLst>
              <a:ext uri="{FF2B5EF4-FFF2-40B4-BE49-F238E27FC236}">
                <a16:creationId xmlns:a16="http://schemas.microsoft.com/office/drawing/2014/main" id="{0B21FC59-C731-E466-2040-00FB057EE0D0}"/>
              </a:ext>
            </a:extLst>
          </p:cNvPr>
          <p:cNvPicPr>
            <a:picLocks noChangeAspect="1"/>
          </p:cNvPicPr>
          <p:nvPr/>
        </p:nvPicPr>
        <p:blipFill>
          <a:blip r:embed="rId2"/>
          <a:stretch>
            <a:fillRect/>
          </a:stretch>
        </p:blipFill>
        <p:spPr>
          <a:xfrm>
            <a:off x="4892543" y="3029737"/>
            <a:ext cx="3605609" cy="793235"/>
          </a:xfrm>
          <a:prstGeom prst="rect">
            <a:avLst/>
          </a:prstGeom>
        </p:spPr>
      </p:pic>
      <p:sp>
        <p:nvSpPr>
          <p:cNvPr id="36" name="Rectangle 24">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1">
            <a:extLst>
              <a:ext uri="{FF2B5EF4-FFF2-40B4-BE49-F238E27FC236}">
                <a16:creationId xmlns:a16="http://schemas.microsoft.com/office/drawing/2014/main" id="{86D245AD-1F24-47BE-DEF7-8A84433022FD}"/>
              </a:ext>
            </a:extLst>
          </p:cNvPr>
          <p:cNvSpPr txBox="1"/>
          <p:nvPr/>
        </p:nvSpPr>
        <p:spPr>
          <a:xfrm>
            <a:off x="10627360" y="1016000"/>
            <a:ext cx="1186180"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5400" b="1" dirty="0">
                <a:solidFill>
                  <a:schemeClr val="bg2"/>
                </a:solidFill>
                <a:latin typeface="Bahnschrift"/>
              </a:rPr>
              <a:t>M1L5</a:t>
            </a:r>
            <a:endParaRPr lang="en-US" dirty="0"/>
          </a:p>
        </p:txBody>
      </p:sp>
      <p:pic>
        <p:nvPicPr>
          <p:cNvPr id="4" name="Picture 3">
            <a:extLst>
              <a:ext uri="{FF2B5EF4-FFF2-40B4-BE49-F238E27FC236}">
                <a16:creationId xmlns:a16="http://schemas.microsoft.com/office/drawing/2014/main" id="{DB29A887-38E2-8587-620C-06308C39C18C}"/>
              </a:ext>
            </a:extLst>
          </p:cNvPr>
          <p:cNvPicPr>
            <a:picLocks noChangeAspect="1"/>
          </p:cNvPicPr>
          <p:nvPr/>
        </p:nvPicPr>
        <p:blipFill>
          <a:blip r:embed="rId3"/>
          <a:stretch>
            <a:fillRect/>
          </a:stretch>
        </p:blipFill>
        <p:spPr>
          <a:xfrm>
            <a:off x="790023" y="1400175"/>
            <a:ext cx="3143647" cy="4052358"/>
          </a:xfrm>
          <a:prstGeom prst="rect">
            <a:avLst/>
          </a:prstGeom>
        </p:spPr>
      </p:pic>
    </p:spTree>
    <p:extLst>
      <p:ext uri="{BB962C8B-B14F-4D97-AF65-F5344CB8AC3E}">
        <p14:creationId xmlns:p14="http://schemas.microsoft.com/office/powerpoint/2010/main" val="2580234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Gloria Macapagal-Arroyo</a:t>
            </a:r>
            <a:br>
              <a:rPr lang="en-US" dirty="0">
                <a:ea typeface="+mn-lt"/>
                <a:cs typeface="+mn-lt"/>
              </a:rPr>
            </a:br>
            <a:r>
              <a:rPr lang="en-US" b="1" dirty="0">
                <a:ea typeface="+mn-lt"/>
                <a:cs typeface="+mn-lt"/>
              </a:rPr>
              <a:t>Electric Power Industry Reform Act (EPIRA) </a:t>
            </a:r>
            <a:r>
              <a:rPr lang="en-US" dirty="0">
                <a:ea typeface="+mn-lt"/>
                <a:cs typeface="+mn-lt"/>
              </a:rPr>
              <a:t>was approved into law in 2001. EPIRA aims to reduce the restrictions on the country’s electricity sector by deregulating the power generation industry. This created the </a:t>
            </a:r>
            <a:r>
              <a:rPr lang="en-US" b="1" dirty="0">
                <a:ea typeface="+mn-lt"/>
                <a:cs typeface="+mn-lt"/>
              </a:rPr>
              <a:t>Wholesale Electricity Spot Market (WESM) </a:t>
            </a:r>
            <a:r>
              <a:rPr lang="en-US" dirty="0">
                <a:ea typeface="+mn-lt"/>
                <a:cs typeface="+mn-lt"/>
              </a:rPr>
              <a:t>and introduced retail competition.</a:t>
            </a: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Gloria Macapagal-Arroyo</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4C21B33-547C-C4A9-FF6B-E4158F8E1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04483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Gloria Macapagal-Arroyo</a:t>
            </a:r>
            <a:br>
              <a:rPr lang="en-US" dirty="0">
                <a:ea typeface="+mn-lt"/>
                <a:cs typeface="+mn-lt"/>
              </a:rPr>
            </a:br>
            <a:r>
              <a:rPr lang="en-US" dirty="0">
                <a:ea typeface="+mn-lt"/>
                <a:cs typeface="+mn-lt"/>
              </a:rPr>
              <a:t>Imposition </a:t>
            </a:r>
            <a:r>
              <a:rPr lang="en-US" b="1" dirty="0">
                <a:ea typeface="+mn-lt"/>
                <a:cs typeface="+mn-lt"/>
              </a:rPr>
              <a:t>of expanded value-added tax (E-VAT)</a:t>
            </a:r>
            <a:r>
              <a:rPr lang="en-US" dirty="0">
                <a:ea typeface="+mn-lt"/>
                <a:cs typeface="+mn-lt"/>
              </a:rPr>
              <a:t> on sales and importations. This was designed to improve government revenue and address large fiscal deficits.</a:t>
            </a:r>
            <a:br>
              <a:rPr lang="en-US" dirty="0">
                <a:ea typeface="+mn-lt"/>
                <a:cs typeface="+mn-lt"/>
              </a:rPr>
            </a:br>
            <a:br>
              <a:rPr lang="en-US" dirty="0">
                <a:ea typeface="+mn-lt"/>
                <a:cs typeface="+mn-lt"/>
              </a:rPr>
            </a:br>
            <a:br>
              <a:rPr lang="en-US" dirty="0">
                <a:ea typeface="+mn-lt"/>
                <a:cs typeface="+mn-lt"/>
              </a:rPr>
            </a:b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Gloria Macapagal-Arroyo</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4C21B33-547C-C4A9-FF6B-E4158F8E1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62526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Gloria Macapagal-Arroyo</a:t>
            </a:r>
            <a:br>
              <a:rPr lang="en-US" dirty="0">
                <a:ea typeface="+mn-lt"/>
                <a:cs typeface="+mn-lt"/>
              </a:rPr>
            </a:br>
            <a:r>
              <a:rPr lang="en-US" dirty="0">
                <a:ea typeface="+mn-lt"/>
                <a:cs typeface="+mn-lt"/>
              </a:rPr>
              <a:t>Implementation of </a:t>
            </a:r>
            <a:r>
              <a:rPr lang="en-US" b="1" i="1" dirty="0">
                <a:ea typeface="+mn-lt"/>
                <a:cs typeface="+mn-lt"/>
              </a:rPr>
              <a:t>holiday economics</a:t>
            </a:r>
            <a:r>
              <a:rPr lang="en-US" dirty="0">
                <a:ea typeface="+mn-lt"/>
                <a:cs typeface="+mn-lt"/>
              </a:rPr>
              <a:t>, which involves the changing of days in which to celebrate certain holidays to increase domestic tourism through long weekends.</a:t>
            </a:r>
            <a:br>
              <a:rPr lang="en-US" dirty="0">
                <a:ea typeface="+mn-lt"/>
                <a:cs typeface="+mn-lt"/>
              </a:rPr>
            </a:br>
            <a:br>
              <a:rPr lang="en-US" dirty="0">
                <a:ea typeface="+mn-lt"/>
                <a:cs typeface="+mn-lt"/>
              </a:rPr>
            </a:b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Gloria Macapagal-Arroyo</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4C21B33-547C-C4A9-FF6B-E4158F8E1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458696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Gloria Macapagal-Arroyo</a:t>
            </a:r>
            <a:br>
              <a:rPr lang="en-US" dirty="0">
                <a:ea typeface="+mn-lt"/>
                <a:cs typeface="+mn-lt"/>
              </a:rPr>
            </a:br>
            <a:r>
              <a:rPr lang="en-US" dirty="0">
                <a:ea typeface="+mn-lt"/>
                <a:cs typeface="+mn-lt"/>
              </a:rPr>
              <a:t>Launched the </a:t>
            </a:r>
            <a:r>
              <a:rPr lang="en-US" b="1" dirty="0">
                <a:ea typeface="+mn-lt"/>
                <a:cs typeface="+mn-lt"/>
              </a:rPr>
              <a:t>Pantawid Pamilyang Pilipino Program (4Ps) </a:t>
            </a:r>
            <a:r>
              <a:rPr lang="en-US" dirty="0">
                <a:ea typeface="+mn-lt"/>
                <a:cs typeface="+mn-lt"/>
              </a:rPr>
              <a:t>as part of its poverty alleviation efforts. The program provided conditional cash grants to the poorest of the poor for their children’s health, nutrition, and education needs.</a:t>
            </a:r>
            <a:br>
              <a:rPr lang="en-US" dirty="0">
                <a:ea typeface="+mn-lt"/>
                <a:cs typeface="+mn-lt"/>
              </a:rPr>
            </a:b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Gloria Macapagal-Arroyo</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4C21B33-547C-C4A9-FF6B-E4158F8E1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30228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Benigno Aquino III</a:t>
            </a:r>
            <a:br>
              <a:rPr lang="en-US" dirty="0">
                <a:ea typeface="+mn-lt"/>
                <a:cs typeface="+mn-lt"/>
              </a:rPr>
            </a:br>
            <a:r>
              <a:rPr lang="en-US" dirty="0">
                <a:ea typeface="+mn-lt"/>
                <a:cs typeface="+mn-lt"/>
              </a:rPr>
              <a:t>The </a:t>
            </a:r>
            <a:r>
              <a:rPr lang="en-US" b="1" dirty="0">
                <a:ea typeface="+mn-lt"/>
                <a:cs typeface="+mn-lt"/>
              </a:rPr>
              <a:t>continual growth of OFW remittances and BPO activities</a:t>
            </a:r>
            <a:r>
              <a:rPr lang="en-US" dirty="0">
                <a:ea typeface="+mn-lt"/>
                <a:cs typeface="+mn-lt"/>
              </a:rPr>
              <a:t>, as well as real estate investments, propelled the economy higher. The Philippines was classified as a </a:t>
            </a:r>
            <a:r>
              <a:rPr lang="en-US" i="1" dirty="0">
                <a:ea typeface="+mn-lt"/>
                <a:cs typeface="+mn-lt"/>
              </a:rPr>
              <a:t>newly industrialized country </a:t>
            </a:r>
            <a:r>
              <a:rPr lang="en-US" dirty="0">
                <a:ea typeface="+mn-lt"/>
                <a:cs typeface="+mn-lt"/>
              </a:rPr>
              <a:t>during this period, when our economy attained </a:t>
            </a:r>
            <a:r>
              <a:rPr lang="en-US" b="1" dirty="0">
                <a:ea typeface="+mn-lt"/>
                <a:cs typeface="+mn-lt"/>
              </a:rPr>
              <a:t>investment grade status </a:t>
            </a:r>
            <a:r>
              <a:rPr lang="en-US" dirty="0">
                <a:ea typeface="+mn-lt"/>
                <a:cs typeface="+mn-lt"/>
              </a:rPr>
              <a:t>given by international credit rating agencies starting 2013.</a:t>
            </a: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a:t>
            </a:r>
            <a:r>
              <a:rPr lang="en-PH" sz="1600" i="1" dirty="0" err="1">
                <a:solidFill>
                  <a:srgbClr val="595959"/>
                </a:solidFill>
                <a:latin typeface="Corbel"/>
              </a:rPr>
              <a:t>Benigno</a:t>
            </a:r>
            <a:r>
              <a:rPr lang="en-PH" sz="1600" i="1" dirty="0">
                <a:solidFill>
                  <a:srgbClr val="595959"/>
                </a:solidFill>
                <a:latin typeface="Corbel"/>
              </a:rPr>
              <a:t> Aquino III</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0FC1750-C91C-F1CB-E236-606360B82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18467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Benigno Aquino III</a:t>
            </a:r>
            <a:br>
              <a:rPr lang="en-US" dirty="0">
                <a:ea typeface="+mn-lt"/>
                <a:cs typeface="+mn-lt"/>
              </a:rPr>
            </a:br>
            <a:r>
              <a:rPr lang="en-US" b="1" dirty="0">
                <a:ea typeface="+mn-lt"/>
                <a:cs typeface="+mn-lt"/>
              </a:rPr>
              <a:t>Full entry of foreign banks </a:t>
            </a:r>
            <a:r>
              <a:rPr lang="en-US" dirty="0">
                <a:ea typeface="+mn-lt"/>
                <a:cs typeface="+mn-lt"/>
              </a:rPr>
              <a:t>into the Philippines was allowed in 2014. Foreign banks could either own 100 percent of domestic banks or facilitate their entry in the country. This was done to spur competition and give Filipinos a better choice to borrow and save money.</a:t>
            </a:r>
            <a:br>
              <a:rPr lang="en-US" dirty="0">
                <a:ea typeface="+mn-lt"/>
                <a:cs typeface="+mn-lt"/>
              </a:rPr>
            </a:b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a:t>
            </a:r>
            <a:r>
              <a:rPr lang="en-PH" sz="1600" i="1" dirty="0" err="1">
                <a:solidFill>
                  <a:srgbClr val="595959"/>
                </a:solidFill>
                <a:latin typeface="Corbel"/>
              </a:rPr>
              <a:t>Benigno</a:t>
            </a:r>
            <a:r>
              <a:rPr lang="en-PH" sz="1600" i="1" dirty="0">
                <a:solidFill>
                  <a:srgbClr val="595959"/>
                </a:solidFill>
                <a:latin typeface="Corbel"/>
              </a:rPr>
              <a:t> Aquino III</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0FC1750-C91C-F1CB-E236-606360B82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08969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Benigno Aquino III</a:t>
            </a:r>
            <a:br>
              <a:rPr lang="en-US" dirty="0">
                <a:ea typeface="+mn-lt"/>
                <a:cs typeface="+mn-lt"/>
              </a:rPr>
            </a:br>
            <a:r>
              <a:rPr lang="en-US" dirty="0">
                <a:ea typeface="+mn-lt"/>
                <a:cs typeface="+mn-lt"/>
              </a:rPr>
              <a:t>Introduced the </a:t>
            </a:r>
            <a:r>
              <a:rPr lang="en-US" b="1" dirty="0">
                <a:ea typeface="+mn-lt"/>
                <a:cs typeface="+mn-lt"/>
              </a:rPr>
              <a:t>Philippine Competition Act</a:t>
            </a:r>
            <a:r>
              <a:rPr lang="en-US" dirty="0">
                <a:ea typeface="+mn-lt"/>
                <a:cs typeface="+mn-lt"/>
              </a:rPr>
              <a:t> to level the economic playing field by prohibiting anti-competitive deals, mergers, and acquisitions that restrict market competition.</a:t>
            </a:r>
            <a:br>
              <a:rPr lang="en-US" dirty="0">
                <a:ea typeface="+mn-lt"/>
                <a:cs typeface="+mn-lt"/>
              </a:rPr>
            </a:br>
            <a:br>
              <a:rPr lang="en-US" dirty="0">
                <a:ea typeface="+mn-lt"/>
                <a:cs typeface="+mn-lt"/>
              </a:rPr>
            </a:br>
            <a:br>
              <a:rPr lang="en-US" dirty="0">
                <a:ea typeface="+mn-lt"/>
                <a:cs typeface="+mn-lt"/>
              </a:rPr>
            </a:b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a:t>
            </a:r>
            <a:r>
              <a:rPr lang="en-PH" sz="1600" i="1" dirty="0" err="1">
                <a:solidFill>
                  <a:srgbClr val="595959"/>
                </a:solidFill>
                <a:latin typeface="Corbel"/>
              </a:rPr>
              <a:t>Benigno</a:t>
            </a:r>
            <a:r>
              <a:rPr lang="en-PH" sz="1600" i="1" dirty="0">
                <a:solidFill>
                  <a:srgbClr val="595959"/>
                </a:solidFill>
                <a:latin typeface="Corbel"/>
              </a:rPr>
              <a:t> Aquino III</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0FC1750-C91C-F1CB-E236-606360B82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0752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Benigno Aquino III</a:t>
            </a:r>
            <a:br>
              <a:rPr lang="en-US" dirty="0">
                <a:ea typeface="+mn-lt"/>
                <a:cs typeface="+mn-lt"/>
              </a:rPr>
            </a:br>
            <a:r>
              <a:rPr lang="en-US" dirty="0">
                <a:ea typeface="+mn-lt"/>
                <a:cs typeface="+mn-lt"/>
              </a:rPr>
              <a:t>Enacted the </a:t>
            </a:r>
            <a:r>
              <a:rPr lang="en-US" b="1" dirty="0">
                <a:ea typeface="+mn-lt"/>
                <a:cs typeface="+mn-lt"/>
              </a:rPr>
              <a:t>Foreign Ships Co-Loading Act</a:t>
            </a:r>
            <a:r>
              <a:rPr lang="en-US" dirty="0">
                <a:ea typeface="+mn-lt"/>
                <a:cs typeface="+mn-lt"/>
              </a:rPr>
              <a:t>, which amended the 50-year-old Cabotage law. The act allows foreign vessels carrying cargoes for import or export to dock in multiple ports in the country, thereby reducing logistic costs for producers and market prices for consumers. </a:t>
            </a: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a:t>
            </a:r>
            <a:r>
              <a:rPr lang="en-PH" sz="1600" i="1" dirty="0" err="1">
                <a:solidFill>
                  <a:srgbClr val="595959"/>
                </a:solidFill>
                <a:latin typeface="Corbel"/>
              </a:rPr>
              <a:t>Benigno</a:t>
            </a:r>
            <a:r>
              <a:rPr lang="en-PH" sz="1600" i="1" dirty="0">
                <a:solidFill>
                  <a:srgbClr val="595959"/>
                </a:solidFill>
                <a:latin typeface="Corbel"/>
              </a:rPr>
              <a:t> Aquino III</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0FC1750-C91C-F1CB-E236-606360B82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155775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Benigno Aquino III</a:t>
            </a:r>
            <a:br>
              <a:rPr lang="en-US" dirty="0">
                <a:ea typeface="+mn-lt"/>
                <a:cs typeface="+mn-lt"/>
              </a:rPr>
            </a:br>
            <a:r>
              <a:rPr lang="en-US" dirty="0">
                <a:ea typeface="+mn-lt"/>
                <a:cs typeface="+mn-lt"/>
              </a:rPr>
              <a:t>Approved the implementation of the </a:t>
            </a:r>
            <a:r>
              <a:rPr lang="en-US" b="1" dirty="0">
                <a:ea typeface="+mn-lt"/>
                <a:cs typeface="+mn-lt"/>
              </a:rPr>
              <a:t>K to 12</a:t>
            </a:r>
            <a:r>
              <a:rPr lang="en-US" dirty="0">
                <a:ea typeface="+mn-lt"/>
                <a:cs typeface="+mn-lt"/>
              </a:rPr>
              <a:t> Program in 2013 which aims to give students adequate time to understand the concepts and learn the skills by adding two years in the country’s basic education.</a:t>
            </a:r>
            <a:br>
              <a:rPr lang="en-US" dirty="0">
                <a:ea typeface="+mn-lt"/>
                <a:cs typeface="+mn-lt"/>
              </a:rPr>
            </a:br>
            <a:br>
              <a:rPr lang="en-US" dirty="0">
                <a:ea typeface="+mn-lt"/>
                <a:cs typeface="+mn-lt"/>
              </a:rPr>
            </a:b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a:t>
            </a:r>
            <a:r>
              <a:rPr lang="en-PH" sz="1600" i="1" dirty="0" err="1">
                <a:solidFill>
                  <a:srgbClr val="595959"/>
                </a:solidFill>
                <a:latin typeface="Corbel"/>
              </a:rPr>
              <a:t>Benigno</a:t>
            </a:r>
            <a:r>
              <a:rPr lang="en-PH" sz="1600" i="1" dirty="0">
                <a:solidFill>
                  <a:srgbClr val="595959"/>
                </a:solidFill>
                <a:latin typeface="Corbel"/>
              </a:rPr>
              <a:t> Aquino III</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0FC1750-C91C-F1CB-E236-606360B82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488432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Rodrigo Roa Duterte</a:t>
            </a:r>
            <a:br>
              <a:rPr lang="en-US" dirty="0">
                <a:ea typeface="+mn-lt"/>
                <a:cs typeface="+mn-lt"/>
              </a:rPr>
            </a:br>
            <a:r>
              <a:rPr lang="en-US" dirty="0">
                <a:ea typeface="+mn-lt"/>
                <a:cs typeface="+mn-lt"/>
              </a:rPr>
              <a:t>A significant part of his economic agenda is the </a:t>
            </a:r>
            <a:r>
              <a:rPr lang="en-US" b="1" i="1" dirty="0">
                <a:ea typeface="+mn-lt"/>
                <a:cs typeface="+mn-lt"/>
              </a:rPr>
              <a:t>Build, Build, Build </a:t>
            </a:r>
            <a:r>
              <a:rPr lang="en-US" dirty="0">
                <a:ea typeface="+mn-lt"/>
                <a:cs typeface="+mn-lt"/>
              </a:rPr>
              <a:t>massive infrastructure program, which listed down high-impact infrastructure projects.</a:t>
            </a:r>
            <a:br>
              <a:rPr lang="en-US" dirty="0">
                <a:ea typeface="+mn-lt"/>
                <a:cs typeface="+mn-lt"/>
              </a:rPr>
            </a:br>
            <a:br>
              <a:rPr lang="en-US" dirty="0">
                <a:ea typeface="+mn-lt"/>
                <a:cs typeface="+mn-lt"/>
              </a:rPr>
            </a:br>
            <a:br>
              <a:rPr lang="en-US" dirty="0">
                <a:ea typeface="+mn-lt"/>
                <a:cs typeface="+mn-lt"/>
              </a:rPr>
            </a:b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Rodrigo </a:t>
            </a:r>
            <a:r>
              <a:rPr lang="en-PH" sz="1600" i="1" dirty="0" err="1">
                <a:solidFill>
                  <a:srgbClr val="595959"/>
                </a:solidFill>
                <a:latin typeface="Corbel"/>
              </a:rPr>
              <a:t>Roa</a:t>
            </a:r>
            <a:r>
              <a:rPr lang="en-PH" sz="1600" i="1" dirty="0">
                <a:solidFill>
                  <a:srgbClr val="595959"/>
                </a:solidFill>
                <a:latin typeface="Corbel"/>
              </a:rPr>
              <a:t> Duterte</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9F1EA5-F1F0-F25D-2586-BAF84C3CC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30835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DDA973F-8CD6-1442-501D-B5B26986B0E0}"/>
              </a:ext>
            </a:extLst>
          </p:cNvPr>
          <p:cNvSpPr>
            <a:spLocks noGrp="1"/>
          </p:cNvSpPr>
          <p:nvPr>
            <p:ph type="title"/>
          </p:nvPr>
        </p:nvSpPr>
        <p:spPr>
          <a:xfrm>
            <a:off x="1539116" y="864108"/>
            <a:ext cx="3073914" cy="5120639"/>
          </a:xfrm>
        </p:spPr>
        <p:txBody>
          <a:bodyPr>
            <a:normAutofit/>
          </a:bodyPr>
          <a:lstStyle/>
          <a:p>
            <a:pPr algn="r"/>
            <a:r>
              <a:rPr lang="en-PH" b="1" i="1" dirty="0">
                <a:solidFill>
                  <a:schemeClr val="tx1">
                    <a:lumMod val="85000"/>
                    <a:lumOff val="15000"/>
                  </a:schemeClr>
                </a:solidFill>
                <a:ea typeface="+mj-lt"/>
                <a:cs typeface="+mj-lt"/>
              </a:rPr>
              <a:t>Lesson 5</a:t>
            </a:r>
            <a:r>
              <a:rPr lang="en-PH" dirty="0">
                <a:solidFill>
                  <a:schemeClr val="tx1">
                    <a:lumMod val="85000"/>
                    <a:lumOff val="15000"/>
                  </a:schemeClr>
                </a:solidFill>
                <a:ea typeface="+mj-lt"/>
                <a:cs typeface="+mj-lt"/>
              </a:rPr>
              <a:t>:</a:t>
            </a:r>
            <a:br>
              <a:rPr lang="en-PH" dirty="0">
                <a:ea typeface="+mj-lt"/>
                <a:cs typeface="+mj-lt"/>
              </a:rPr>
            </a:br>
            <a:r>
              <a:rPr lang="en-US" sz="3200" dirty="0">
                <a:solidFill>
                  <a:schemeClr val="tx1"/>
                </a:solidFill>
                <a:ea typeface="+mj-lt"/>
                <a:cs typeface="+mj-lt"/>
              </a:rPr>
              <a:t>What are the Economic Developments in the Philippines in the 21st Century?</a:t>
            </a:r>
            <a:endParaRPr lang="en-US" dirty="0">
              <a:solidFill>
                <a:schemeClr val="tx1">
                  <a:lumMod val="85000"/>
                  <a:lumOff val="15000"/>
                </a:schemeClr>
              </a:solidFill>
            </a:endParaRP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6EB056-DA9D-4DB6-A26A-5BC89D24639F}"/>
              </a:ext>
            </a:extLst>
          </p:cNvPr>
          <p:cNvSpPr>
            <a:spLocks noGrp="1"/>
          </p:cNvSpPr>
          <p:nvPr>
            <p:ph idx="1"/>
          </p:nvPr>
        </p:nvSpPr>
        <p:spPr>
          <a:xfrm>
            <a:off x="5289229" y="864108"/>
            <a:ext cx="5910677" cy="5229339"/>
          </a:xfrm>
        </p:spPr>
        <p:txBody>
          <a:bodyPr>
            <a:normAutofit/>
          </a:bodyPr>
          <a:lstStyle/>
          <a:p>
            <a:pPr marL="0" indent="0">
              <a:buNone/>
            </a:pPr>
            <a:r>
              <a:rPr lang="en-PH" b="1" i="1" dirty="0">
                <a:ea typeface="+mn-lt"/>
                <a:cs typeface="+mn-lt"/>
              </a:rPr>
              <a:t>TARGET</a:t>
            </a:r>
            <a:endParaRPr lang="en-PH" dirty="0">
              <a:ea typeface="+mn-lt"/>
              <a:cs typeface="+mn-lt"/>
            </a:endParaRPr>
          </a:p>
          <a:p>
            <a:pPr>
              <a:buFont typeface="Wingdings"/>
              <a:buChar char="ü"/>
            </a:pPr>
            <a:r>
              <a:rPr lang="en-US" dirty="0">
                <a:ea typeface="+mn-lt"/>
                <a:cs typeface="+mn-lt"/>
              </a:rPr>
              <a:t>Know the extent and limitation of foreign investments in the Philippines</a:t>
            </a:r>
          </a:p>
          <a:p>
            <a:pPr>
              <a:buFont typeface="Wingdings"/>
              <a:buChar char="ü"/>
            </a:pPr>
            <a:r>
              <a:rPr lang="en-US" dirty="0">
                <a:ea typeface="+mn-lt"/>
                <a:cs typeface="+mn-lt"/>
              </a:rPr>
              <a:t>Know the important political and market reforms that shaped the Philippine economy</a:t>
            </a:r>
          </a:p>
          <a:p>
            <a:pPr>
              <a:buFont typeface="Wingdings"/>
              <a:buChar char="ü"/>
            </a:pPr>
            <a:r>
              <a:rPr lang="en-US" dirty="0">
                <a:ea typeface="+mn-lt"/>
                <a:cs typeface="+mn-lt"/>
              </a:rPr>
              <a:t>Differentiate the main economic sectors and identify the major growth drivers in each sector</a:t>
            </a:r>
          </a:p>
          <a:p>
            <a:pPr>
              <a:buFont typeface="Wingdings"/>
              <a:buChar char="ü"/>
            </a:pPr>
            <a:r>
              <a:rPr lang="en-US" dirty="0">
                <a:ea typeface="+mn-lt"/>
                <a:cs typeface="+mn-lt"/>
              </a:rPr>
              <a:t>Identify significant contributors to Philippine economic growth </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Logo&#10;&#10;Description automatically generated">
            <a:extLst>
              <a:ext uri="{FF2B5EF4-FFF2-40B4-BE49-F238E27FC236}">
                <a16:creationId xmlns:a16="http://schemas.microsoft.com/office/drawing/2014/main" id="{90DF71F0-01A6-12A2-925A-ACB712B6C464}"/>
              </a:ext>
            </a:extLst>
          </p:cNvPr>
          <p:cNvPicPr>
            <a:picLocks noChangeAspect="1"/>
          </p:cNvPicPr>
          <p:nvPr/>
        </p:nvPicPr>
        <p:blipFill>
          <a:blip r:embed="rId2"/>
          <a:stretch>
            <a:fillRect/>
          </a:stretch>
        </p:blipFill>
        <p:spPr>
          <a:xfrm>
            <a:off x="3439886" y="761999"/>
            <a:ext cx="1175658" cy="1114168"/>
          </a:xfrm>
          <a:prstGeom prst="rect">
            <a:avLst/>
          </a:prstGeom>
        </p:spPr>
      </p:pic>
    </p:spTree>
    <p:extLst>
      <p:ext uri="{BB962C8B-B14F-4D97-AF65-F5344CB8AC3E}">
        <p14:creationId xmlns:p14="http://schemas.microsoft.com/office/powerpoint/2010/main" val="36718664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Rodrigo Roa Duterte</a:t>
            </a:r>
            <a:br>
              <a:rPr lang="en-US" dirty="0">
                <a:ea typeface="+mn-lt"/>
                <a:cs typeface="+mn-lt"/>
              </a:rPr>
            </a:br>
            <a:r>
              <a:rPr lang="en-US" dirty="0">
                <a:ea typeface="+mn-lt"/>
                <a:cs typeface="+mn-lt"/>
              </a:rPr>
              <a:t>Signed into law the </a:t>
            </a:r>
            <a:r>
              <a:rPr lang="en-US" b="1" dirty="0">
                <a:ea typeface="+mn-lt"/>
                <a:cs typeface="+mn-lt"/>
              </a:rPr>
              <a:t>Tax Reform for Acceleration and Inclusion (TRAIN) Act</a:t>
            </a:r>
            <a:r>
              <a:rPr lang="en-US" dirty="0">
                <a:ea typeface="+mn-lt"/>
                <a:cs typeface="+mn-lt"/>
              </a:rPr>
              <a:t>, the initial package of the </a:t>
            </a:r>
            <a:r>
              <a:rPr lang="en-US" b="1" dirty="0">
                <a:ea typeface="+mn-lt"/>
                <a:cs typeface="+mn-lt"/>
              </a:rPr>
              <a:t>Comprehensive Tax Reform Program (CTRP). </a:t>
            </a:r>
            <a:r>
              <a:rPr lang="en-US" dirty="0">
                <a:ea typeface="+mn-lt"/>
                <a:cs typeface="+mn-lt"/>
              </a:rPr>
              <a:t>The CTRP seeks to make the tax system simpler, fairer, and more efficient.</a:t>
            </a:r>
            <a:br>
              <a:rPr lang="en-US" dirty="0">
                <a:ea typeface="+mn-lt"/>
                <a:cs typeface="+mn-lt"/>
              </a:rPr>
            </a:b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Rodrigo </a:t>
            </a:r>
            <a:r>
              <a:rPr lang="en-PH" sz="1600" i="1" dirty="0" err="1">
                <a:solidFill>
                  <a:srgbClr val="595959"/>
                </a:solidFill>
                <a:latin typeface="Corbel"/>
              </a:rPr>
              <a:t>Roa</a:t>
            </a:r>
            <a:r>
              <a:rPr lang="en-PH" sz="1600" i="1" dirty="0">
                <a:solidFill>
                  <a:srgbClr val="595959"/>
                </a:solidFill>
                <a:latin typeface="Corbel"/>
              </a:rPr>
              <a:t> Duterte</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9F1EA5-F1F0-F25D-2586-BAF84C3CC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060802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Rodrigo Roa Duterte</a:t>
            </a:r>
            <a:br>
              <a:rPr lang="en-US" dirty="0">
                <a:ea typeface="+mn-lt"/>
                <a:cs typeface="+mn-lt"/>
              </a:rPr>
            </a:br>
            <a:r>
              <a:rPr lang="en-US" dirty="0">
                <a:ea typeface="+mn-lt"/>
                <a:cs typeface="+mn-lt"/>
              </a:rPr>
              <a:t>The second CTRP package, the </a:t>
            </a:r>
            <a:r>
              <a:rPr lang="en-US" b="1" dirty="0">
                <a:ea typeface="+mn-lt"/>
                <a:cs typeface="+mn-lt"/>
              </a:rPr>
              <a:t>Corporate Recovery and Tax Incentives for Enterprises (CREATE) bill</a:t>
            </a:r>
            <a:r>
              <a:rPr lang="en-US" dirty="0">
                <a:ea typeface="+mn-lt"/>
                <a:cs typeface="+mn-lt"/>
              </a:rPr>
              <a:t>, aims to gradually lower corporate income taxes starting 2021, eventually bringing down the current 30 percent to 20 percent by 2029.</a:t>
            </a: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Rodrigo </a:t>
            </a:r>
            <a:r>
              <a:rPr lang="en-PH" sz="1600" i="1" dirty="0" err="1">
                <a:solidFill>
                  <a:srgbClr val="595959"/>
                </a:solidFill>
                <a:latin typeface="Corbel"/>
              </a:rPr>
              <a:t>Roa</a:t>
            </a:r>
            <a:r>
              <a:rPr lang="en-PH" sz="1600" i="1" dirty="0">
                <a:solidFill>
                  <a:srgbClr val="595959"/>
                </a:solidFill>
                <a:latin typeface="Corbel"/>
              </a:rPr>
              <a:t> Duterte</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9F1EA5-F1F0-F25D-2586-BAF84C3CC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22055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Rodrigo Roa Duterte</a:t>
            </a:r>
            <a:br>
              <a:rPr lang="en-US" dirty="0">
                <a:ea typeface="+mn-lt"/>
                <a:cs typeface="+mn-lt"/>
              </a:rPr>
            </a:br>
            <a:r>
              <a:rPr lang="en-US" dirty="0">
                <a:ea typeface="+mn-lt"/>
                <a:cs typeface="+mn-lt"/>
              </a:rPr>
              <a:t>Other significant economic reform measures include the </a:t>
            </a:r>
            <a:r>
              <a:rPr lang="en-US" b="1" dirty="0">
                <a:ea typeface="+mn-lt"/>
                <a:cs typeface="+mn-lt"/>
              </a:rPr>
              <a:t>Rice Tariffication Act</a:t>
            </a:r>
            <a:r>
              <a:rPr lang="en-US" dirty="0">
                <a:ea typeface="+mn-lt"/>
                <a:cs typeface="+mn-lt"/>
              </a:rPr>
              <a:t> to bring down rice prices, </a:t>
            </a:r>
            <a:r>
              <a:rPr lang="en-US" b="1" dirty="0">
                <a:ea typeface="+mn-lt"/>
                <a:cs typeface="+mn-lt"/>
              </a:rPr>
              <a:t>Ease of Doing Business Act</a:t>
            </a:r>
            <a:r>
              <a:rPr lang="en-US" dirty="0">
                <a:ea typeface="+mn-lt"/>
                <a:cs typeface="+mn-lt"/>
              </a:rPr>
              <a:t> to make government transactions faster, and </a:t>
            </a:r>
            <a:r>
              <a:rPr lang="en-US" b="1" dirty="0">
                <a:ea typeface="+mn-lt"/>
                <a:cs typeface="+mn-lt"/>
              </a:rPr>
              <a:t>New Central Bank Act</a:t>
            </a:r>
            <a:r>
              <a:rPr lang="en-US" dirty="0">
                <a:ea typeface="+mn-lt"/>
                <a:cs typeface="+mn-lt"/>
              </a:rPr>
              <a:t> to align the Bangko Sentral ng Pilipinas (BSP) further with international best practices.</a:t>
            </a: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Rodrigo </a:t>
            </a:r>
            <a:r>
              <a:rPr lang="en-PH" sz="1600" i="1" dirty="0" err="1">
                <a:solidFill>
                  <a:srgbClr val="595959"/>
                </a:solidFill>
                <a:latin typeface="Corbel"/>
              </a:rPr>
              <a:t>Roa</a:t>
            </a:r>
            <a:r>
              <a:rPr lang="en-PH" sz="1600" i="1" dirty="0">
                <a:solidFill>
                  <a:srgbClr val="595959"/>
                </a:solidFill>
                <a:latin typeface="Corbel"/>
              </a:rPr>
              <a:t> Duterte</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9F1EA5-F1F0-F25D-2586-BAF84C3CC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23564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Rodrigo Roa Duterte</a:t>
            </a:r>
            <a:br>
              <a:rPr lang="en-US" dirty="0">
                <a:ea typeface="+mn-lt"/>
                <a:cs typeface="+mn-lt"/>
              </a:rPr>
            </a:br>
            <a:r>
              <a:rPr lang="en-US" dirty="0">
                <a:ea typeface="+mn-lt"/>
                <a:cs typeface="+mn-lt"/>
              </a:rPr>
              <a:t>Before COVID-19, the economy under the Duterte Administration was doing  well in terms of growth and stability. Its implementation of difficult economic reform measures has earned the country an </a:t>
            </a:r>
            <a:r>
              <a:rPr lang="en-US" b="1" dirty="0">
                <a:ea typeface="+mn-lt"/>
                <a:cs typeface="+mn-lt"/>
              </a:rPr>
              <a:t>investment-grade rating of BBB+ </a:t>
            </a:r>
            <a:r>
              <a:rPr lang="en-US" dirty="0">
                <a:ea typeface="+mn-lt"/>
                <a:cs typeface="+mn-lt"/>
              </a:rPr>
              <a:t>from international debt watcher S&amp;P Global.</a:t>
            </a: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Rodrigo </a:t>
            </a:r>
            <a:r>
              <a:rPr lang="en-PH" sz="1600" i="1" dirty="0" err="1">
                <a:solidFill>
                  <a:srgbClr val="595959"/>
                </a:solidFill>
                <a:latin typeface="Corbel"/>
              </a:rPr>
              <a:t>Roa</a:t>
            </a:r>
            <a:r>
              <a:rPr lang="en-PH" sz="1600" i="1" dirty="0">
                <a:solidFill>
                  <a:srgbClr val="595959"/>
                </a:solidFill>
                <a:latin typeface="Corbel"/>
              </a:rPr>
              <a:t> Duterte</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9F1EA5-F1F0-F25D-2586-BAF84C3CC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510047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Major Growth Drivers of the Philippine Economy</a:t>
            </a:r>
            <a:endParaRPr lang="en-US" sz="2400" dirty="0"/>
          </a:p>
          <a:p>
            <a:pPr>
              <a:buFont typeface="Arial" pitchFamily="18" charset="2"/>
              <a:buChar char="•"/>
            </a:pPr>
            <a:r>
              <a:rPr lang="en-US" dirty="0">
                <a:ea typeface="+mn-lt"/>
                <a:cs typeface="+mn-lt"/>
              </a:rPr>
              <a:t>In the </a:t>
            </a:r>
            <a:r>
              <a:rPr lang="en-US" b="1" dirty="0">
                <a:ea typeface="+mn-lt"/>
                <a:cs typeface="+mn-lt"/>
              </a:rPr>
              <a:t>primary sector</a:t>
            </a:r>
            <a:r>
              <a:rPr lang="en-US" dirty="0">
                <a:ea typeface="+mn-lt"/>
                <a:cs typeface="+mn-lt"/>
              </a:rPr>
              <a:t>, the </a:t>
            </a:r>
            <a:r>
              <a:rPr lang="en-US" b="1" dirty="0">
                <a:ea typeface="+mn-lt"/>
                <a:cs typeface="+mn-lt"/>
              </a:rPr>
              <a:t>animal production industry </a:t>
            </a:r>
            <a:r>
              <a:rPr lang="en-US" dirty="0">
                <a:ea typeface="+mn-lt"/>
                <a:cs typeface="+mn-lt"/>
              </a:rPr>
              <a:t>leads the sector in terms of productivity and number of establishments. </a:t>
            </a:r>
            <a:r>
              <a:rPr lang="en-US" b="1" dirty="0">
                <a:ea typeface="+mn-lt"/>
                <a:cs typeface="+mn-lt"/>
              </a:rPr>
              <a:t>Growing perennial crops </a:t>
            </a:r>
            <a:r>
              <a:rPr lang="en-US" dirty="0">
                <a:ea typeface="+mn-lt"/>
                <a:cs typeface="+mn-lt"/>
              </a:rPr>
              <a:t>generates the highest employment and highest value of output. </a:t>
            </a:r>
            <a:r>
              <a:rPr lang="en-US" b="1" dirty="0">
                <a:ea typeface="+mn-lt"/>
                <a:cs typeface="+mn-lt"/>
              </a:rPr>
              <a:t>Support activities for agriculture</a:t>
            </a:r>
            <a:r>
              <a:rPr lang="en-US" dirty="0">
                <a:ea typeface="+mn-lt"/>
                <a:cs typeface="+mn-lt"/>
              </a:rPr>
              <a:t> and</a:t>
            </a:r>
            <a:r>
              <a:rPr lang="en-US" b="1" dirty="0">
                <a:ea typeface="+mn-lt"/>
                <a:cs typeface="+mn-lt"/>
              </a:rPr>
              <a:t> post-harvest crop activities</a:t>
            </a:r>
            <a:r>
              <a:rPr lang="en-US" dirty="0">
                <a:ea typeface="+mn-lt"/>
                <a:cs typeface="+mn-lt"/>
              </a:rPr>
              <a:t> pay the highest average annual compensation.</a:t>
            </a:r>
            <a:br>
              <a:rPr lang="en-US" dirty="0">
                <a:ea typeface="+mn-lt"/>
                <a:cs typeface="+mn-lt"/>
              </a:rPr>
            </a:br>
            <a:endParaRPr lang="en-US" dirty="0">
              <a:ea typeface="+mn-lt"/>
              <a:cs typeface="+mn-lt"/>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sian farmer working with his buffalo, farmer thailand.">
            <a:extLst>
              <a:ext uri="{FF2B5EF4-FFF2-40B4-BE49-F238E27FC236}">
                <a16:creationId xmlns:a16="http://schemas.microsoft.com/office/drawing/2014/main" id="{37E90CFC-B10A-A408-25B1-839B7CE57B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39" t="1483" r="15636" b="742"/>
          <a:stretch/>
        </p:blipFill>
        <p:spPr bwMode="auto">
          <a:xfrm>
            <a:off x="6223828" y="1160021"/>
            <a:ext cx="4741158" cy="4741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29152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Major Growth Drivers of the Philippine Economy</a:t>
            </a:r>
            <a:endParaRPr lang="en-US" sz="2400" dirty="0"/>
          </a:p>
          <a:p>
            <a:pPr>
              <a:buFont typeface="Arial" pitchFamily="18" charset="2"/>
              <a:buChar char="•"/>
            </a:pPr>
            <a:r>
              <a:rPr lang="en-US" dirty="0">
                <a:ea typeface="+mn-lt"/>
                <a:cs typeface="+mn-lt"/>
              </a:rPr>
              <a:t>In the </a:t>
            </a:r>
            <a:r>
              <a:rPr lang="en-US" b="1" dirty="0">
                <a:ea typeface="+mn-lt"/>
                <a:cs typeface="+mn-lt"/>
              </a:rPr>
              <a:t>secondary sector</a:t>
            </a:r>
            <a:r>
              <a:rPr lang="en-US" dirty="0">
                <a:ea typeface="+mn-lt"/>
                <a:cs typeface="+mn-lt"/>
              </a:rPr>
              <a:t>, manufacturing comprises more than half of the industrial sector. </a:t>
            </a:r>
            <a:r>
              <a:rPr lang="en-US" b="1" dirty="0">
                <a:ea typeface="+mn-lt"/>
                <a:cs typeface="+mn-lt"/>
              </a:rPr>
              <a:t>Baking</a:t>
            </a:r>
            <a:r>
              <a:rPr lang="en-US" dirty="0">
                <a:ea typeface="+mn-lt"/>
                <a:cs typeface="+mn-lt"/>
              </a:rPr>
              <a:t> leads the manufacturing sector in terms of the number of establishments. </a:t>
            </a:r>
            <a:r>
              <a:rPr lang="en-US" b="1" dirty="0">
                <a:ea typeface="+mn-lt"/>
                <a:cs typeface="+mn-lt"/>
              </a:rPr>
              <a:t>Manufacturing of semiconductor devices and electronic components</a:t>
            </a:r>
            <a:r>
              <a:rPr lang="en-US" dirty="0">
                <a:ea typeface="+mn-lt"/>
                <a:cs typeface="+mn-lt"/>
              </a:rPr>
              <a:t> generates the highest employment, value of output, and productivity.</a:t>
            </a:r>
            <a:br>
              <a:rPr lang="en-US" dirty="0">
                <a:ea typeface="+mn-lt"/>
                <a:cs typeface="+mn-lt"/>
              </a:rPr>
            </a:br>
            <a:endParaRPr lang="en-US" dirty="0">
              <a:ea typeface="+mn-lt"/>
              <a:cs typeface="+mn-lt"/>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rofessional experienced technologist in white protective uniform holding tablet and looking aside in food production plant">
            <a:extLst>
              <a:ext uri="{FF2B5EF4-FFF2-40B4-BE49-F238E27FC236}">
                <a16:creationId xmlns:a16="http://schemas.microsoft.com/office/drawing/2014/main" id="{A7C85461-FE1A-EF3F-0AA7-A934525FF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69" t="2511" r="23811" b="2511"/>
          <a:stretch/>
        </p:blipFill>
        <p:spPr bwMode="auto">
          <a:xfrm>
            <a:off x="6223828" y="1160021"/>
            <a:ext cx="4741159" cy="4741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77739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Major Growth Drivers of the Philippine Economy</a:t>
            </a:r>
            <a:endParaRPr lang="en-US" sz="2400" dirty="0"/>
          </a:p>
          <a:p>
            <a:pPr>
              <a:buFont typeface="Arial" pitchFamily="18" charset="2"/>
              <a:buChar char="•"/>
            </a:pPr>
            <a:r>
              <a:rPr lang="en-US" dirty="0">
                <a:ea typeface="+mn-lt"/>
                <a:cs typeface="+mn-lt"/>
              </a:rPr>
              <a:t>In the </a:t>
            </a:r>
            <a:r>
              <a:rPr lang="en-US" b="1" dirty="0">
                <a:ea typeface="+mn-lt"/>
                <a:cs typeface="+mn-lt"/>
              </a:rPr>
              <a:t>secondary sector</a:t>
            </a:r>
            <a:r>
              <a:rPr lang="en-US" dirty="0">
                <a:ea typeface="+mn-lt"/>
                <a:cs typeface="+mn-lt"/>
              </a:rPr>
              <a:t>, </a:t>
            </a:r>
            <a:r>
              <a:rPr lang="en-US" b="1" dirty="0">
                <a:ea typeface="+mn-lt"/>
                <a:cs typeface="+mn-lt"/>
              </a:rPr>
              <a:t>manufacturing of parts and accessories for motor vehicles </a:t>
            </a:r>
            <a:r>
              <a:rPr lang="en-US" dirty="0">
                <a:ea typeface="+mn-lt"/>
                <a:cs typeface="+mn-lt"/>
              </a:rPr>
              <a:t>receives the highest subsidy. </a:t>
            </a:r>
            <a:r>
              <a:rPr lang="en-US" b="1" dirty="0">
                <a:ea typeface="+mn-lt"/>
                <a:cs typeface="+mn-lt"/>
              </a:rPr>
              <a:t>Manufacturing of fertilizers and nitrogen compounds </a:t>
            </a:r>
            <a:r>
              <a:rPr lang="en-US" dirty="0">
                <a:ea typeface="+mn-lt"/>
                <a:cs typeface="+mn-lt"/>
              </a:rPr>
              <a:t>records the highest e-commerce sales. In the construction industry, </a:t>
            </a:r>
            <a:r>
              <a:rPr lang="en-US" b="1" dirty="0">
                <a:ea typeface="+mn-lt"/>
                <a:cs typeface="+mn-lt"/>
              </a:rPr>
              <a:t>Construction of buildings </a:t>
            </a:r>
            <a:r>
              <a:rPr lang="en-US" dirty="0">
                <a:ea typeface="+mn-lt"/>
                <a:cs typeface="+mn-lt"/>
              </a:rPr>
              <a:t>has the highest number of establishments followed by the </a:t>
            </a:r>
            <a:r>
              <a:rPr lang="en-US" b="1" dirty="0">
                <a:ea typeface="+mn-lt"/>
                <a:cs typeface="+mn-lt"/>
              </a:rPr>
              <a:t>construction of roads and railways</a:t>
            </a:r>
            <a:r>
              <a:rPr lang="en-US" dirty="0">
                <a:ea typeface="+mn-lt"/>
                <a:cs typeface="+mn-lt"/>
              </a:rPr>
              <a:t>.</a:t>
            </a: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rofessional experienced technologist in white protective uniform holding tablet and looking aside in food production plant">
            <a:extLst>
              <a:ext uri="{FF2B5EF4-FFF2-40B4-BE49-F238E27FC236}">
                <a16:creationId xmlns:a16="http://schemas.microsoft.com/office/drawing/2014/main" id="{A7C85461-FE1A-EF3F-0AA7-A934525FF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69" t="2511" r="23811" b="2511"/>
          <a:stretch/>
        </p:blipFill>
        <p:spPr bwMode="auto">
          <a:xfrm>
            <a:off x="6223828" y="1160021"/>
            <a:ext cx="4741159" cy="4741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2689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Major Growth Drivers of the Philippine Economy</a:t>
            </a:r>
            <a:endParaRPr lang="en-US" sz="2400" dirty="0"/>
          </a:p>
          <a:p>
            <a:pPr>
              <a:buFont typeface="Arial" pitchFamily="18" charset="2"/>
              <a:buChar char="•"/>
            </a:pPr>
            <a:r>
              <a:rPr lang="en-US" dirty="0">
                <a:ea typeface="+mn-lt"/>
                <a:cs typeface="+mn-lt"/>
              </a:rPr>
              <a:t>In the </a:t>
            </a:r>
            <a:r>
              <a:rPr lang="en-US" b="1" dirty="0">
                <a:ea typeface="+mn-lt"/>
                <a:cs typeface="+mn-lt"/>
              </a:rPr>
              <a:t>tertiary sector</a:t>
            </a:r>
            <a:r>
              <a:rPr lang="en-US" dirty="0">
                <a:ea typeface="+mn-lt"/>
                <a:cs typeface="+mn-lt"/>
              </a:rPr>
              <a:t>, the </a:t>
            </a:r>
            <a:r>
              <a:rPr lang="en-US" b="1" dirty="0">
                <a:ea typeface="+mn-lt"/>
                <a:cs typeface="+mn-lt"/>
              </a:rPr>
              <a:t>BPO industry </a:t>
            </a:r>
            <a:r>
              <a:rPr lang="en-US" dirty="0">
                <a:ea typeface="+mn-lt"/>
                <a:cs typeface="+mn-lt"/>
              </a:rPr>
              <a:t>remains to be the largest and fastest-growing industry based on revenues, with customer relationship management activities generating the highest income and most number of employees. As for the </a:t>
            </a:r>
            <a:r>
              <a:rPr lang="en-US" b="1" dirty="0">
                <a:ea typeface="+mn-lt"/>
                <a:cs typeface="+mn-lt"/>
              </a:rPr>
              <a:t>real estate industry</a:t>
            </a:r>
            <a:r>
              <a:rPr lang="en-US" dirty="0">
                <a:ea typeface="+mn-lt"/>
                <a:cs typeface="+mn-lt"/>
              </a:rPr>
              <a:t>, activities with owned or leased property contribute the major share to total income and employs majority of the workers.</a:t>
            </a: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oman wearing microphone headset working in call center office">
            <a:extLst>
              <a:ext uri="{FF2B5EF4-FFF2-40B4-BE49-F238E27FC236}">
                <a16:creationId xmlns:a16="http://schemas.microsoft.com/office/drawing/2014/main" id="{5538F4CF-C486-31CF-6D0B-2FBD52452E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88" t="5481" r="19480" b="7610"/>
          <a:stretch/>
        </p:blipFill>
        <p:spPr bwMode="auto">
          <a:xfrm>
            <a:off x="6223828" y="1160021"/>
            <a:ext cx="4741159" cy="4741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070204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Major Growth Drivers of the Philippine Economy</a:t>
            </a:r>
            <a:endParaRPr lang="en-US" sz="2400" dirty="0"/>
          </a:p>
          <a:p>
            <a:pPr>
              <a:buFont typeface="Arial" pitchFamily="18" charset="2"/>
              <a:buChar char="•"/>
            </a:pPr>
            <a:r>
              <a:rPr lang="en-US" dirty="0">
                <a:ea typeface="+mn-lt"/>
                <a:cs typeface="+mn-lt"/>
              </a:rPr>
              <a:t>In the </a:t>
            </a:r>
            <a:r>
              <a:rPr lang="en-US" b="1" dirty="0">
                <a:ea typeface="+mn-lt"/>
                <a:cs typeface="+mn-lt"/>
              </a:rPr>
              <a:t>tertiary sector</a:t>
            </a:r>
            <a:r>
              <a:rPr lang="en-US" dirty="0">
                <a:ea typeface="+mn-lt"/>
                <a:cs typeface="+mn-lt"/>
              </a:rPr>
              <a:t>, the </a:t>
            </a:r>
            <a:r>
              <a:rPr lang="en-US" b="1" dirty="0">
                <a:ea typeface="+mn-lt"/>
                <a:cs typeface="+mn-lt"/>
              </a:rPr>
              <a:t>tourism industry </a:t>
            </a:r>
            <a:r>
              <a:rPr lang="en-US" dirty="0">
                <a:ea typeface="+mn-lt"/>
                <a:cs typeface="+mn-lt"/>
              </a:rPr>
              <a:t>remains vibrant as foreign visitor arrivals have already reached 6-million in 2019. For other service activities, </a:t>
            </a:r>
            <a:r>
              <a:rPr lang="en-US" b="1" dirty="0">
                <a:ea typeface="+mn-lt"/>
                <a:cs typeface="+mn-lt"/>
              </a:rPr>
              <a:t>personal services for wellness activities </a:t>
            </a:r>
            <a:r>
              <a:rPr lang="en-US" dirty="0">
                <a:ea typeface="+mn-lt"/>
                <a:cs typeface="+mn-lt"/>
              </a:rPr>
              <a:t>dominate the sector in terms of the number of establishments, number of workers, and total income.</a:t>
            </a:r>
            <a:br>
              <a:rPr lang="en-US" dirty="0">
                <a:ea typeface="+mn-lt"/>
                <a:cs typeface="+mn-lt"/>
              </a:rPr>
            </a:br>
            <a:br>
              <a:rPr lang="en-US" dirty="0">
                <a:ea typeface="+mn-lt"/>
                <a:cs typeface="+mn-lt"/>
              </a:rPr>
            </a:br>
            <a:endParaRPr lang="en-US" dirty="0">
              <a:ea typeface="+mn-lt"/>
              <a:cs typeface="+mn-lt"/>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oman wearing microphone headset working in call center office">
            <a:extLst>
              <a:ext uri="{FF2B5EF4-FFF2-40B4-BE49-F238E27FC236}">
                <a16:creationId xmlns:a16="http://schemas.microsoft.com/office/drawing/2014/main" id="{5538F4CF-C486-31CF-6D0B-2FBD52452E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88" t="5481" r="19480" b="7610"/>
          <a:stretch/>
        </p:blipFill>
        <p:spPr bwMode="auto">
          <a:xfrm>
            <a:off x="6223828" y="1160021"/>
            <a:ext cx="4741159" cy="4741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2876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Major Growth Drivers of the Philippine Economy</a:t>
            </a:r>
            <a:endParaRPr lang="en-US" sz="2400" dirty="0"/>
          </a:p>
          <a:p>
            <a:pPr>
              <a:buFont typeface="Arial" pitchFamily="18" charset="2"/>
              <a:buChar char="•"/>
            </a:pPr>
            <a:r>
              <a:rPr lang="en-US" dirty="0">
                <a:ea typeface="+mn-lt"/>
                <a:cs typeface="+mn-lt"/>
              </a:rPr>
              <a:t>Other major contributors to the growth of the Philippine economy are the </a:t>
            </a:r>
            <a:r>
              <a:rPr lang="en-US" b="1" dirty="0">
                <a:ea typeface="+mn-lt"/>
                <a:cs typeface="+mn-lt"/>
              </a:rPr>
              <a:t>OFWs</a:t>
            </a:r>
            <a:r>
              <a:rPr lang="en-US" dirty="0">
                <a:ea typeface="+mn-lt"/>
                <a:cs typeface="+mn-lt"/>
              </a:rPr>
              <a:t>. The Philippines is a primary source of human resources in the global labor market. Moreover, the Philippines is among the top remittance recipients in the world. According to the World Bank, the Philippines ranked fourth globally in remittance received with $34-billion in 2018. </a:t>
            </a: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sian businesswoman arrive in kansai international airport and standing outdoor searching the bus schedule online by cellphone. young woman waiting for transport with luggage beside. work abroad life.">
            <a:extLst>
              <a:ext uri="{FF2B5EF4-FFF2-40B4-BE49-F238E27FC236}">
                <a16:creationId xmlns:a16="http://schemas.microsoft.com/office/drawing/2014/main" id="{B1B7AEA8-4399-AF9F-D975-D3BE0B0936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08" t="6124" r="5345" b="5534"/>
          <a:stretch/>
        </p:blipFill>
        <p:spPr bwMode="auto">
          <a:xfrm>
            <a:off x="6223828" y="1160020"/>
            <a:ext cx="4741159" cy="474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11523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Overview of Economic Restrictions in the Philippine Constitution</a:t>
            </a:r>
            <a:endParaRPr lang="en-US" sz="2400" dirty="0"/>
          </a:p>
          <a:p>
            <a:pPr marL="0" indent="0">
              <a:buNone/>
            </a:pPr>
            <a:r>
              <a:rPr lang="en-US" dirty="0">
                <a:ea typeface="+mn-lt"/>
                <a:cs typeface="+mn-lt"/>
              </a:rPr>
              <a:t>The Philippines has become </a:t>
            </a:r>
            <a:r>
              <a:rPr lang="en-US" b="1" dirty="0">
                <a:ea typeface="+mn-lt"/>
                <a:cs typeface="+mn-lt"/>
              </a:rPr>
              <a:t>one of the fastest-growing economies in the Southeast Asian region</a:t>
            </a:r>
            <a:r>
              <a:rPr lang="en-US" dirty="0">
                <a:ea typeface="+mn-lt"/>
                <a:cs typeface="+mn-lt"/>
              </a:rPr>
              <a:t>, establishing above 6-percent economic growth from 2012 to 2019. However, Philippine economy is also </a:t>
            </a:r>
            <a:r>
              <a:rPr lang="en-US" b="1" dirty="0">
                <a:ea typeface="+mn-lt"/>
                <a:cs typeface="+mn-lt"/>
              </a:rPr>
              <a:t>characterized by economic restrictions</a:t>
            </a:r>
            <a:r>
              <a:rPr lang="en-US" dirty="0">
                <a:ea typeface="+mn-lt"/>
                <a:cs typeface="+mn-lt"/>
              </a:rPr>
              <a:t>, particularly on foreign ownership limitations.</a:t>
            </a:r>
            <a:br>
              <a:rPr lang="en-US" dirty="0">
                <a:ea typeface="+mn-lt"/>
                <a:cs typeface="+mn-lt"/>
              </a:rPr>
            </a:br>
            <a:br>
              <a:rPr lang="en-US" dirty="0">
                <a:ea typeface="+mn-lt"/>
                <a:cs typeface="+mn-lt"/>
              </a:rPr>
            </a:br>
            <a:endParaRPr lang="en-US" dirty="0">
              <a:ea typeface="+mn-lt"/>
              <a:cs typeface="+mn-lt"/>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B4715E-FD8D-6949-4775-DFCCEE508D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52" t="3990" r="18842" b="1951"/>
          <a:stretch/>
        </p:blipFill>
        <p:spPr>
          <a:xfrm>
            <a:off x="6223828" y="1160020"/>
            <a:ext cx="4741159" cy="474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211374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Major Growth Drivers of the Philippine Economy</a:t>
            </a:r>
            <a:endParaRPr lang="en-US" sz="2400" dirty="0"/>
          </a:p>
          <a:p>
            <a:pPr>
              <a:buFont typeface="Arial" pitchFamily="18" charset="2"/>
              <a:buChar char="•"/>
            </a:pPr>
            <a:r>
              <a:rPr lang="en-US" dirty="0">
                <a:ea typeface="+mn-lt"/>
                <a:cs typeface="+mn-lt"/>
              </a:rPr>
              <a:t>The </a:t>
            </a:r>
            <a:r>
              <a:rPr lang="en-US" b="1" dirty="0">
                <a:ea typeface="+mn-lt"/>
                <a:cs typeface="+mn-lt"/>
              </a:rPr>
              <a:t>Philippine Offshore Gaming Operators (POGOs) </a:t>
            </a:r>
            <a:r>
              <a:rPr lang="en-US" dirty="0">
                <a:ea typeface="+mn-lt"/>
                <a:cs typeface="+mn-lt"/>
              </a:rPr>
              <a:t>are online gambling firms that operate in the country but cater to customers outside the Philippines. There are already 56 POGOs operating in the country as of June 2019, employing more than 130,000 individuals. From 2016 to 2018, these POGOs have contributed almost Php12-billion to the Philippine economy.</a:t>
            </a: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heerful young girl tourist playing slot machine in casino. concentrated woman traveler with camera sitting and having fun with gambling in night las vegas nevada. summer luxury trip in america.">
            <a:extLst>
              <a:ext uri="{FF2B5EF4-FFF2-40B4-BE49-F238E27FC236}">
                <a16:creationId xmlns:a16="http://schemas.microsoft.com/office/drawing/2014/main" id="{C09A3283-692F-8549-0126-46AD96A9D0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08" t="2567" r="19208" b="4982"/>
          <a:stretch/>
        </p:blipFill>
        <p:spPr bwMode="auto">
          <a:xfrm>
            <a:off x="6223828" y="1160020"/>
            <a:ext cx="4741159" cy="4741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378076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295260"/>
            <a:ext cx="10995529" cy="5341303"/>
          </a:xfrm>
        </p:spPr>
        <p:txBody>
          <a:bodyPr>
            <a:normAutofit/>
          </a:bodyPr>
          <a:lstStyle/>
          <a:p>
            <a:pPr marL="0" indent="0">
              <a:buNone/>
            </a:pPr>
            <a:r>
              <a:rPr lang="en-US" sz="2400" dirty="0">
                <a:ea typeface="+mn-lt"/>
                <a:cs typeface="+mn-lt"/>
              </a:rPr>
              <a:t>Major Growth Drivers of the Philippine Economy</a:t>
            </a:r>
            <a:endParaRPr lang="en-US" sz="2400" dirty="0"/>
          </a:p>
          <a:p>
            <a:pPr>
              <a:buFont typeface="Arial" pitchFamily="18" charset="2"/>
              <a:buChar char="•"/>
            </a:pPr>
            <a:r>
              <a:rPr lang="en-US" dirty="0">
                <a:ea typeface="+mn-lt"/>
                <a:cs typeface="+mn-lt"/>
              </a:rPr>
              <a:t>The </a:t>
            </a:r>
            <a:r>
              <a:rPr lang="en-US" b="1" dirty="0">
                <a:ea typeface="+mn-lt"/>
                <a:cs typeface="+mn-lt"/>
              </a:rPr>
              <a:t>micro, small, and medium enterprises (MSMEs) </a:t>
            </a:r>
            <a:r>
              <a:rPr lang="en-US" dirty="0">
                <a:ea typeface="+mn-lt"/>
                <a:cs typeface="+mn-lt"/>
              </a:rPr>
              <a:t>have also played a very important role in the growth of the Philippine economy. The Philippine Statistics Authority (PSA) uses employment size in classifying an enterprise, while the inter-agency Small and Medium Enterprise Development Council (SMEDC) employs asset size as its basis for classification.</a:t>
            </a: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B1BEA-DC14-8B3B-20FC-CCA49A7EA11C}"/>
              </a:ext>
            </a:extLst>
          </p:cNvPr>
          <p:cNvPicPr>
            <a:picLocks noChangeAspect="1"/>
          </p:cNvPicPr>
          <p:nvPr/>
        </p:nvPicPr>
        <p:blipFill>
          <a:blip r:embed="rId3"/>
          <a:stretch>
            <a:fillRect/>
          </a:stretch>
        </p:blipFill>
        <p:spPr>
          <a:xfrm>
            <a:off x="1009650" y="3352311"/>
            <a:ext cx="10172700" cy="2076450"/>
          </a:xfrm>
          <a:prstGeom prst="rect">
            <a:avLst/>
          </a:prstGeom>
        </p:spPr>
      </p:pic>
    </p:spTree>
    <p:extLst>
      <p:ext uri="{BB962C8B-B14F-4D97-AF65-F5344CB8AC3E}">
        <p14:creationId xmlns:p14="http://schemas.microsoft.com/office/powerpoint/2010/main" val="11176917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402324"/>
            <a:ext cx="10995529" cy="5341303"/>
          </a:xfrm>
        </p:spPr>
        <p:txBody>
          <a:bodyPr>
            <a:normAutofit/>
          </a:bodyPr>
          <a:lstStyle/>
          <a:p>
            <a:pPr marL="0" indent="0">
              <a:buNone/>
            </a:pPr>
            <a:r>
              <a:rPr lang="en-US" sz="2400" dirty="0">
                <a:ea typeface="+mn-lt"/>
                <a:cs typeface="+mn-lt"/>
              </a:rPr>
              <a:t>Measuring the Philippine Economy</a:t>
            </a:r>
            <a:endParaRPr lang="en-US" sz="2400" dirty="0"/>
          </a:p>
          <a:p>
            <a:pPr>
              <a:buFont typeface="Arial" pitchFamily="18" charset="2"/>
              <a:buChar char="•"/>
            </a:pPr>
            <a:r>
              <a:rPr lang="en-US" dirty="0">
                <a:ea typeface="+mn-lt"/>
                <a:cs typeface="+mn-lt"/>
              </a:rPr>
              <a:t>Philippine economy can also be expressed by its </a:t>
            </a:r>
            <a:r>
              <a:rPr lang="en-US" b="1" dirty="0">
                <a:ea typeface="+mn-lt"/>
                <a:cs typeface="+mn-lt"/>
              </a:rPr>
              <a:t>gross national product (GNP) </a:t>
            </a:r>
            <a:r>
              <a:rPr lang="en-US" dirty="0">
                <a:ea typeface="+mn-lt"/>
                <a:cs typeface="+mn-lt"/>
              </a:rPr>
              <a:t>or </a:t>
            </a:r>
            <a:r>
              <a:rPr lang="en-US" b="1" dirty="0">
                <a:ea typeface="+mn-lt"/>
                <a:cs typeface="+mn-lt"/>
              </a:rPr>
              <a:t>gross domestic product (GDP)</a:t>
            </a:r>
            <a:r>
              <a:rPr lang="en-US" dirty="0">
                <a:ea typeface="+mn-lt"/>
                <a:cs typeface="+mn-lt"/>
              </a:rPr>
              <a:t>. GNP is a broad measure of the country’s total economic activity. It takes into account the value of all finished goods and services produced in a given period by Filipino nationals here and abroad. GDP, a better indicator for gauging the size of an economy, takes into account the value of all final goods and services produced within the Philippines in a given period. It includes the output of foreign-owned businesses located in the country. There are three ways of computing for the value of GNP and GDP—all of which should total to the same amount:</a:t>
            </a: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8EB0A89-C0B4-B0F1-CEA6-4085572B5A9F}"/>
              </a:ext>
            </a:extLst>
          </p:cNvPr>
          <p:cNvPicPr>
            <a:picLocks noChangeAspect="1"/>
          </p:cNvPicPr>
          <p:nvPr/>
        </p:nvPicPr>
        <p:blipFill>
          <a:blip r:embed="rId3"/>
          <a:stretch>
            <a:fillRect/>
          </a:stretch>
        </p:blipFill>
        <p:spPr>
          <a:xfrm>
            <a:off x="1795462" y="4474146"/>
            <a:ext cx="8601075" cy="904875"/>
          </a:xfrm>
          <a:prstGeom prst="rect">
            <a:avLst/>
          </a:prstGeom>
        </p:spPr>
      </p:pic>
    </p:spTree>
    <p:extLst>
      <p:ext uri="{BB962C8B-B14F-4D97-AF65-F5344CB8AC3E}">
        <p14:creationId xmlns:p14="http://schemas.microsoft.com/office/powerpoint/2010/main" val="142982945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8103"/>
            <a:ext cx="10995529" cy="5334577"/>
          </a:xfrm>
        </p:spPr>
        <p:txBody>
          <a:bodyPr>
            <a:normAutofit/>
          </a:bodyPr>
          <a:lstStyle/>
          <a:p>
            <a:pPr marL="0" indent="0">
              <a:buNone/>
            </a:pPr>
            <a:r>
              <a:rPr lang="en-US" sz="2400" dirty="0">
                <a:ea typeface="+mn-lt"/>
                <a:cs typeface="+mn-lt"/>
              </a:rPr>
              <a:t>Measuring the Philippine Economy</a:t>
            </a:r>
            <a:endParaRPr lang="en-US" sz="2400" dirty="0"/>
          </a:p>
          <a:p>
            <a:pPr>
              <a:buFont typeface="Arial" pitchFamily="18" charset="2"/>
              <a:buChar char="•"/>
            </a:pPr>
            <a:r>
              <a:rPr lang="en-US" dirty="0">
                <a:ea typeface="+mn-lt"/>
                <a:cs typeface="+mn-lt"/>
              </a:rPr>
              <a:t>The </a:t>
            </a:r>
            <a:r>
              <a:rPr lang="en-US" b="1" dirty="0">
                <a:ea typeface="+mn-lt"/>
                <a:cs typeface="+mn-lt"/>
              </a:rPr>
              <a:t>value-added approach</a:t>
            </a:r>
            <a:r>
              <a:rPr lang="en-US" dirty="0">
                <a:ea typeface="+mn-lt"/>
                <a:cs typeface="+mn-lt"/>
              </a:rPr>
              <a:t> measures the GDP from the supply side of the market.</a:t>
            </a:r>
          </a:p>
          <a:p>
            <a:pPr>
              <a:buFont typeface="Arial" pitchFamily="18" charset="2"/>
              <a:buChar char="•"/>
            </a:pPr>
            <a:endParaRPr lang="en-US" dirty="0">
              <a:ea typeface="+mn-lt"/>
              <a:cs typeface="+mn-lt"/>
            </a:endParaRPr>
          </a:p>
          <a:p>
            <a:pPr marL="0" indent="0">
              <a:buNone/>
            </a:pPr>
            <a:endParaRPr lang="en-US" dirty="0">
              <a:ea typeface="+mn-lt"/>
              <a:cs typeface="+mn-lt"/>
            </a:endParaRPr>
          </a:p>
          <a:p>
            <a:pPr>
              <a:buFont typeface="Arial" pitchFamily="18" charset="2"/>
              <a:buChar char="•"/>
            </a:pPr>
            <a:r>
              <a:rPr lang="en-US" dirty="0">
                <a:ea typeface="+mn-lt"/>
                <a:cs typeface="+mn-lt"/>
              </a:rPr>
              <a:t>To compute for the GDP, simply take into account the value added from each of the main economic sectors:</a:t>
            </a:r>
          </a:p>
          <a:p>
            <a:pPr>
              <a:buFont typeface="Arial" pitchFamily="18" charset="2"/>
              <a:buChar char="•"/>
            </a:pPr>
            <a:endParaRPr lang="en-US" dirty="0">
              <a:ea typeface="+mn-lt"/>
              <a:cs typeface="+mn-lt"/>
            </a:endParaRPr>
          </a:p>
          <a:p>
            <a:pPr marL="0" indent="0">
              <a:buNone/>
            </a:pPr>
            <a:endParaRPr lang="en-US" dirty="0">
              <a:ea typeface="+mn-lt"/>
              <a:cs typeface="+mn-lt"/>
            </a:endParaRPr>
          </a:p>
          <a:p>
            <a:pPr>
              <a:buFont typeface="Arial" pitchFamily="18" charset="2"/>
              <a:buChar char="•"/>
            </a:pPr>
            <a:r>
              <a:rPr lang="en-US" dirty="0">
                <a:ea typeface="+mn-lt"/>
                <a:cs typeface="+mn-lt"/>
              </a:rPr>
              <a:t>Now, to get the GNP, simply add the net foreign factor income (NFFI):</a:t>
            </a:r>
          </a:p>
          <a:p>
            <a:pPr>
              <a:buFont typeface="Arial" pitchFamily="18" charset="2"/>
              <a:buChar char="•"/>
            </a:pPr>
            <a:endParaRPr lang="en-US" dirty="0">
              <a:ea typeface="+mn-lt"/>
              <a:cs typeface="+mn-lt"/>
            </a:endParaRPr>
          </a:p>
          <a:p>
            <a:pPr>
              <a:buFont typeface="Arial" pitchFamily="18" charset="2"/>
              <a:buChar char="•"/>
            </a:pPr>
            <a:r>
              <a:rPr lang="en-US" dirty="0">
                <a:ea typeface="+mn-lt"/>
                <a:cs typeface="+mn-lt"/>
              </a:rPr>
              <a:t>The NFFI, also net primary income from the rest of the world, is the difference between the factor income earned from by citizens of a country abroad and the factor income earned by foreigners in that country.</a:t>
            </a: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EDB7BC-9E48-8F15-EEAB-3F2988A70297}"/>
              </a:ext>
            </a:extLst>
          </p:cNvPr>
          <p:cNvPicPr>
            <a:picLocks noChangeAspect="1"/>
          </p:cNvPicPr>
          <p:nvPr/>
        </p:nvPicPr>
        <p:blipFill>
          <a:blip r:embed="rId3"/>
          <a:stretch>
            <a:fillRect/>
          </a:stretch>
        </p:blipFill>
        <p:spPr>
          <a:xfrm>
            <a:off x="2774622" y="1837136"/>
            <a:ext cx="6642756" cy="894074"/>
          </a:xfrm>
          <a:prstGeom prst="rect">
            <a:avLst/>
          </a:prstGeom>
        </p:spPr>
      </p:pic>
      <p:pic>
        <p:nvPicPr>
          <p:cNvPr id="12" name="Picture 11">
            <a:extLst>
              <a:ext uri="{FF2B5EF4-FFF2-40B4-BE49-F238E27FC236}">
                <a16:creationId xmlns:a16="http://schemas.microsoft.com/office/drawing/2014/main" id="{D3606E2C-2804-4ABB-C9A9-97D5483AA821}"/>
              </a:ext>
            </a:extLst>
          </p:cNvPr>
          <p:cNvPicPr>
            <a:picLocks noChangeAspect="1"/>
          </p:cNvPicPr>
          <p:nvPr/>
        </p:nvPicPr>
        <p:blipFill>
          <a:blip r:embed="rId4"/>
          <a:stretch>
            <a:fillRect/>
          </a:stretch>
        </p:blipFill>
        <p:spPr>
          <a:xfrm>
            <a:off x="2238916" y="3369585"/>
            <a:ext cx="7714168" cy="923630"/>
          </a:xfrm>
          <a:prstGeom prst="rect">
            <a:avLst/>
          </a:prstGeom>
        </p:spPr>
      </p:pic>
      <p:pic>
        <p:nvPicPr>
          <p:cNvPr id="14" name="Picture 13">
            <a:extLst>
              <a:ext uri="{FF2B5EF4-FFF2-40B4-BE49-F238E27FC236}">
                <a16:creationId xmlns:a16="http://schemas.microsoft.com/office/drawing/2014/main" id="{7B530CCD-304C-1DFB-6C71-3AB474BF47E9}"/>
              </a:ext>
            </a:extLst>
          </p:cNvPr>
          <p:cNvPicPr>
            <a:picLocks noChangeAspect="1"/>
          </p:cNvPicPr>
          <p:nvPr/>
        </p:nvPicPr>
        <p:blipFill>
          <a:blip r:embed="rId5"/>
          <a:stretch>
            <a:fillRect/>
          </a:stretch>
        </p:blipFill>
        <p:spPr>
          <a:xfrm>
            <a:off x="4666219" y="4707881"/>
            <a:ext cx="2859562" cy="428564"/>
          </a:xfrm>
          <a:prstGeom prst="rect">
            <a:avLst/>
          </a:prstGeom>
        </p:spPr>
      </p:pic>
    </p:spTree>
    <p:extLst>
      <p:ext uri="{BB962C8B-B14F-4D97-AF65-F5344CB8AC3E}">
        <p14:creationId xmlns:p14="http://schemas.microsoft.com/office/powerpoint/2010/main" val="3419190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8103"/>
            <a:ext cx="10995529" cy="5334577"/>
          </a:xfrm>
        </p:spPr>
        <p:txBody>
          <a:bodyPr>
            <a:normAutofit/>
          </a:bodyPr>
          <a:lstStyle/>
          <a:p>
            <a:pPr marL="0" indent="0">
              <a:buNone/>
            </a:pPr>
            <a:r>
              <a:rPr lang="en-US" sz="2400" dirty="0">
                <a:ea typeface="+mn-lt"/>
                <a:cs typeface="+mn-lt"/>
              </a:rPr>
              <a:t>Measuring the Philippine Economy</a:t>
            </a:r>
            <a:endParaRPr lang="en-US" sz="2400" dirty="0"/>
          </a:p>
          <a:p>
            <a:pPr>
              <a:buFont typeface="Arial" pitchFamily="18" charset="2"/>
              <a:buChar char="•"/>
            </a:pPr>
            <a:r>
              <a:rPr lang="en-US" dirty="0">
                <a:ea typeface="+mn-lt"/>
                <a:cs typeface="+mn-lt"/>
              </a:rPr>
              <a:t>The </a:t>
            </a:r>
            <a:r>
              <a:rPr lang="en-US" b="1" dirty="0">
                <a:ea typeface="+mn-lt"/>
                <a:cs typeface="+mn-lt"/>
              </a:rPr>
              <a:t>expenditure approach </a:t>
            </a:r>
            <a:r>
              <a:rPr lang="en-US" dirty="0">
                <a:ea typeface="+mn-lt"/>
                <a:cs typeface="+mn-lt"/>
              </a:rPr>
              <a:t>is the most common way of calculating the country’s GNP and GDP. The GNP and GDP are identified as “Y” in this equation form.</a:t>
            </a:r>
          </a:p>
          <a:p>
            <a:pPr>
              <a:buFont typeface="Arial" pitchFamily="18" charset="2"/>
              <a:buChar char="•"/>
            </a:pPr>
            <a:r>
              <a:rPr lang="en-US" dirty="0">
                <a:ea typeface="+mn-lt"/>
                <a:cs typeface="+mn-lt"/>
              </a:rPr>
              <a:t>Here is the formula for GDP:</a:t>
            </a:r>
          </a:p>
          <a:p>
            <a:pPr marL="0" indent="0">
              <a:buNone/>
            </a:pPr>
            <a:endParaRPr lang="en-US" dirty="0">
              <a:ea typeface="+mn-lt"/>
              <a:cs typeface="+mn-lt"/>
            </a:endParaRPr>
          </a:p>
          <a:p>
            <a:pPr marL="0" indent="0">
              <a:buNone/>
            </a:pPr>
            <a:r>
              <a:rPr lang="en-US" dirty="0">
                <a:ea typeface="+mn-lt"/>
                <a:cs typeface="+mn-lt"/>
              </a:rPr>
              <a:t>where:</a:t>
            </a:r>
            <a:br>
              <a:rPr lang="en-US" dirty="0">
                <a:ea typeface="+mn-lt"/>
                <a:cs typeface="+mn-lt"/>
              </a:rPr>
            </a:br>
            <a:r>
              <a:rPr lang="en-US" dirty="0">
                <a:ea typeface="+mn-lt"/>
                <a:cs typeface="+mn-lt"/>
              </a:rPr>
              <a:t>C = Consumption </a:t>
            </a:r>
            <a:br>
              <a:rPr lang="en-US" dirty="0">
                <a:ea typeface="+mn-lt"/>
                <a:cs typeface="+mn-lt"/>
              </a:rPr>
            </a:br>
            <a:r>
              <a:rPr lang="en-US" dirty="0">
                <a:ea typeface="+mn-lt"/>
                <a:cs typeface="+mn-lt"/>
              </a:rPr>
              <a:t>I = Investment</a:t>
            </a:r>
            <a:br>
              <a:rPr lang="en-US" dirty="0">
                <a:ea typeface="+mn-lt"/>
                <a:cs typeface="+mn-lt"/>
              </a:rPr>
            </a:br>
            <a:r>
              <a:rPr lang="en-US" dirty="0">
                <a:ea typeface="+mn-lt"/>
                <a:cs typeface="+mn-lt"/>
              </a:rPr>
              <a:t>G = Government Expenditure</a:t>
            </a:r>
            <a:br>
              <a:rPr lang="en-US" dirty="0">
                <a:ea typeface="+mn-lt"/>
                <a:cs typeface="+mn-lt"/>
              </a:rPr>
            </a:br>
            <a:r>
              <a:rPr lang="en-US" dirty="0">
                <a:ea typeface="+mn-lt"/>
                <a:cs typeface="+mn-lt"/>
              </a:rPr>
              <a:t>x = Exports</a:t>
            </a:r>
            <a:br>
              <a:rPr lang="en-US" dirty="0">
                <a:ea typeface="+mn-lt"/>
                <a:cs typeface="+mn-lt"/>
              </a:rPr>
            </a:br>
            <a:r>
              <a:rPr lang="en-US" dirty="0">
                <a:ea typeface="+mn-lt"/>
                <a:cs typeface="+mn-lt"/>
              </a:rPr>
              <a:t>m = Imports</a:t>
            </a: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305D48E-8164-D30C-08C2-568F2B08140F}"/>
              </a:ext>
            </a:extLst>
          </p:cNvPr>
          <p:cNvPicPr>
            <a:picLocks noChangeAspect="1"/>
          </p:cNvPicPr>
          <p:nvPr/>
        </p:nvPicPr>
        <p:blipFill>
          <a:blip r:embed="rId3"/>
          <a:stretch>
            <a:fillRect/>
          </a:stretch>
        </p:blipFill>
        <p:spPr>
          <a:xfrm>
            <a:off x="4019550" y="3291186"/>
            <a:ext cx="4152900" cy="514350"/>
          </a:xfrm>
          <a:prstGeom prst="rect">
            <a:avLst/>
          </a:prstGeom>
        </p:spPr>
      </p:pic>
    </p:spTree>
    <p:extLst>
      <p:ext uri="{BB962C8B-B14F-4D97-AF65-F5344CB8AC3E}">
        <p14:creationId xmlns:p14="http://schemas.microsoft.com/office/powerpoint/2010/main" val="5544083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8103"/>
            <a:ext cx="10995529" cy="5334577"/>
          </a:xfrm>
        </p:spPr>
        <p:txBody>
          <a:bodyPr>
            <a:normAutofit/>
          </a:bodyPr>
          <a:lstStyle/>
          <a:p>
            <a:pPr marL="0" indent="0">
              <a:buNone/>
            </a:pPr>
            <a:r>
              <a:rPr lang="en-US" sz="2400" dirty="0">
                <a:ea typeface="+mn-lt"/>
                <a:cs typeface="+mn-lt"/>
              </a:rPr>
              <a:t>Measuring the Philippine Economy</a:t>
            </a:r>
            <a:endParaRPr lang="en-US" sz="2400" dirty="0"/>
          </a:p>
          <a:p>
            <a:pPr>
              <a:buFont typeface="Arial" pitchFamily="18" charset="2"/>
              <a:buChar char="•"/>
            </a:pPr>
            <a:r>
              <a:rPr lang="en-US" dirty="0">
                <a:ea typeface="+mn-lt"/>
                <a:cs typeface="+mn-lt"/>
              </a:rPr>
              <a:t>For the GNP, here is the equation:</a:t>
            </a:r>
          </a:p>
          <a:p>
            <a:pPr marL="0" indent="0">
              <a:buNone/>
            </a:pPr>
            <a:endParaRPr lang="en-US" dirty="0">
              <a:ea typeface="+mn-lt"/>
              <a:cs typeface="+mn-lt"/>
            </a:endParaRPr>
          </a:p>
          <a:p>
            <a:pPr marL="0" indent="0">
              <a:buNone/>
            </a:pPr>
            <a:r>
              <a:rPr lang="en-US" dirty="0">
                <a:ea typeface="+mn-lt"/>
                <a:cs typeface="+mn-lt"/>
              </a:rPr>
              <a:t>where:</a:t>
            </a:r>
            <a:br>
              <a:rPr lang="en-US" dirty="0">
                <a:ea typeface="+mn-lt"/>
                <a:cs typeface="+mn-lt"/>
              </a:rPr>
            </a:br>
            <a:r>
              <a:rPr lang="en-US" dirty="0">
                <a:ea typeface="+mn-lt"/>
                <a:cs typeface="+mn-lt"/>
              </a:rPr>
              <a:t>C = Consumption </a:t>
            </a:r>
            <a:br>
              <a:rPr lang="en-US" dirty="0">
                <a:ea typeface="+mn-lt"/>
                <a:cs typeface="+mn-lt"/>
              </a:rPr>
            </a:br>
            <a:r>
              <a:rPr lang="en-US" dirty="0">
                <a:ea typeface="+mn-lt"/>
                <a:cs typeface="+mn-lt"/>
              </a:rPr>
              <a:t>I = Investment</a:t>
            </a:r>
            <a:br>
              <a:rPr lang="en-US" dirty="0">
                <a:ea typeface="+mn-lt"/>
                <a:cs typeface="+mn-lt"/>
              </a:rPr>
            </a:br>
            <a:r>
              <a:rPr lang="en-US" dirty="0">
                <a:ea typeface="+mn-lt"/>
                <a:cs typeface="+mn-lt"/>
              </a:rPr>
              <a:t>G = Government Expenditure</a:t>
            </a:r>
            <a:br>
              <a:rPr lang="en-US" dirty="0">
                <a:ea typeface="+mn-lt"/>
                <a:cs typeface="+mn-lt"/>
              </a:rPr>
            </a:br>
            <a:r>
              <a:rPr lang="en-US" dirty="0">
                <a:ea typeface="+mn-lt"/>
                <a:cs typeface="+mn-lt"/>
              </a:rPr>
              <a:t>x = Exports</a:t>
            </a:r>
            <a:br>
              <a:rPr lang="en-US" dirty="0">
                <a:ea typeface="+mn-lt"/>
                <a:cs typeface="+mn-lt"/>
              </a:rPr>
            </a:br>
            <a:r>
              <a:rPr lang="en-US" dirty="0">
                <a:ea typeface="+mn-lt"/>
                <a:cs typeface="+mn-lt"/>
              </a:rPr>
              <a:t>m = Imports</a:t>
            </a:r>
            <a:br>
              <a:rPr lang="en-US" dirty="0">
                <a:ea typeface="+mn-lt"/>
                <a:cs typeface="+mn-lt"/>
              </a:rPr>
            </a:br>
            <a:r>
              <a:rPr lang="en-US" dirty="0">
                <a:ea typeface="+mn-lt"/>
                <a:cs typeface="+mn-lt"/>
              </a:rPr>
              <a:t>Z = NFFI</a:t>
            </a:r>
          </a:p>
          <a:p>
            <a:pPr>
              <a:buFont typeface="Arial" pitchFamily="18" charset="2"/>
              <a:buChar char="•"/>
            </a:pPr>
            <a:r>
              <a:rPr lang="en-US" dirty="0">
                <a:ea typeface="+mn-lt"/>
                <a:cs typeface="+mn-lt"/>
              </a:rPr>
              <a:t>The net export is the difference between a country’s total value of exports and imports. It is expressed as (x – m) in the Expenditure Approach. If the net export is positive, the country has a trade surplus or a positive trade balance. Conversely, if the net export is negative, the country has a trade deficit or a negative trade balance.</a:t>
            </a: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3FE938-E509-272E-A1B5-A983753F5CB3}"/>
              </a:ext>
            </a:extLst>
          </p:cNvPr>
          <p:cNvPicPr>
            <a:picLocks noChangeAspect="1"/>
          </p:cNvPicPr>
          <p:nvPr/>
        </p:nvPicPr>
        <p:blipFill>
          <a:blip r:embed="rId3"/>
          <a:stretch>
            <a:fillRect/>
          </a:stretch>
        </p:blipFill>
        <p:spPr>
          <a:xfrm>
            <a:off x="3638550" y="2191929"/>
            <a:ext cx="4914900" cy="419100"/>
          </a:xfrm>
          <a:prstGeom prst="rect">
            <a:avLst/>
          </a:prstGeom>
        </p:spPr>
      </p:pic>
    </p:spTree>
    <p:extLst>
      <p:ext uri="{BB962C8B-B14F-4D97-AF65-F5344CB8AC3E}">
        <p14:creationId xmlns:p14="http://schemas.microsoft.com/office/powerpoint/2010/main" val="23849828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8103"/>
            <a:ext cx="10995529" cy="5334577"/>
          </a:xfrm>
        </p:spPr>
        <p:txBody>
          <a:bodyPr>
            <a:normAutofit/>
          </a:bodyPr>
          <a:lstStyle/>
          <a:p>
            <a:pPr marL="0" indent="0">
              <a:buNone/>
            </a:pPr>
            <a:r>
              <a:rPr lang="en-US" sz="2400" dirty="0">
                <a:ea typeface="+mn-lt"/>
                <a:cs typeface="+mn-lt"/>
              </a:rPr>
              <a:t>Measuring the Philippine Economy</a:t>
            </a:r>
            <a:endParaRPr lang="en-US" sz="2400" dirty="0"/>
          </a:p>
          <a:p>
            <a:pPr>
              <a:buFont typeface="Arial" pitchFamily="18" charset="2"/>
              <a:buChar char="•"/>
            </a:pPr>
            <a:r>
              <a:rPr lang="en-US" dirty="0">
                <a:ea typeface="+mn-lt"/>
                <a:cs typeface="+mn-lt"/>
              </a:rPr>
              <a:t>The </a:t>
            </a:r>
            <a:r>
              <a:rPr lang="en-US" b="1" dirty="0">
                <a:ea typeface="+mn-lt"/>
                <a:cs typeface="+mn-lt"/>
              </a:rPr>
              <a:t>income approach </a:t>
            </a:r>
            <a:r>
              <a:rPr lang="en-US" dirty="0">
                <a:ea typeface="+mn-lt"/>
                <a:cs typeface="+mn-lt"/>
              </a:rPr>
              <a:t>is based on the accounting principle that all expenditures in an economy should equal the total income generated by the production of all economic goods and services.</a:t>
            </a:r>
          </a:p>
          <a:p>
            <a:pPr>
              <a:buFont typeface="Arial" pitchFamily="18" charset="2"/>
              <a:buChar char="•"/>
            </a:pPr>
            <a:r>
              <a:rPr lang="en-US" dirty="0">
                <a:ea typeface="+mn-lt"/>
                <a:cs typeface="+mn-lt"/>
              </a:rPr>
              <a:t>Here is the formula for GDP: </a:t>
            </a:r>
          </a:p>
          <a:p>
            <a:pPr>
              <a:buFont typeface="Arial" pitchFamily="18" charset="2"/>
              <a:buChar char="•"/>
            </a:pPr>
            <a:endParaRPr lang="en-US" dirty="0">
              <a:ea typeface="+mn-lt"/>
              <a:cs typeface="+mn-lt"/>
            </a:endParaRPr>
          </a:p>
          <a:p>
            <a:pPr>
              <a:buFont typeface="Arial" pitchFamily="18" charset="2"/>
              <a:buChar char="•"/>
            </a:pPr>
            <a:endParaRPr lang="en-US" dirty="0">
              <a:ea typeface="+mn-lt"/>
              <a:cs typeface="+mn-lt"/>
            </a:endParaRPr>
          </a:p>
          <a:p>
            <a:pPr marL="0" indent="0">
              <a:buNone/>
            </a:pPr>
            <a:r>
              <a:rPr lang="en-US" dirty="0">
                <a:ea typeface="+mn-lt"/>
                <a:cs typeface="+mn-lt"/>
              </a:rPr>
              <a:t>where:</a:t>
            </a:r>
            <a:br>
              <a:rPr lang="en-US" dirty="0">
                <a:ea typeface="+mn-lt"/>
                <a:cs typeface="+mn-lt"/>
              </a:rPr>
            </a:br>
            <a:r>
              <a:rPr lang="en-US" dirty="0">
                <a:ea typeface="+mn-lt"/>
                <a:cs typeface="+mn-lt"/>
              </a:rPr>
              <a:t>Wages = Salaries or earnings received from employment or rendering work</a:t>
            </a:r>
            <a:br>
              <a:rPr lang="en-US" dirty="0">
                <a:ea typeface="+mn-lt"/>
                <a:cs typeface="+mn-lt"/>
              </a:rPr>
            </a:br>
            <a:r>
              <a:rPr lang="en-US" dirty="0">
                <a:ea typeface="+mn-lt"/>
                <a:cs typeface="+mn-lt"/>
              </a:rPr>
              <a:t>Interest Income = Earned from holding interest-bearing assets or funds in banks</a:t>
            </a:r>
            <a:br>
              <a:rPr lang="en-US" dirty="0">
                <a:ea typeface="+mn-lt"/>
                <a:cs typeface="+mn-lt"/>
              </a:rPr>
            </a:br>
            <a:r>
              <a:rPr lang="en-US" dirty="0">
                <a:ea typeface="+mn-lt"/>
                <a:cs typeface="+mn-lt"/>
              </a:rPr>
              <a:t>Profit = Earned from investments, like stock dividends</a:t>
            </a:r>
            <a:br>
              <a:rPr lang="en-US" dirty="0">
                <a:ea typeface="+mn-lt"/>
                <a:cs typeface="+mn-lt"/>
              </a:rPr>
            </a:br>
            <a:r>
              <a:rPr lang="en-US" dirty="0">
                <a:ea typeface="+mn-lt"/>
                <a:cs typeface="+mn-lt"/>
              </a:rPr>
              <a:t>Rental Income = Earned from owning and renting properties</a:t>
            </a:r>
          </a:p>
          <a:p>
            <a:pPr>
              <a:buFont typeface="Arial" pitchFamily="18" charset="2"/>
              <a:buChar char="•"/>
            </a:pPr>
            <a:r>
              <a:rPr lang="en-US" dirty="0">
                <a:ea typeface="+mn-lt"/>
                <a:cs typeface="+mn-lt"/>
              </a:rPr>
              <a:t>For calculating the GNP, here is the equation:</a:t>
            </a:r>
          </a:p>
          <a:p>
            <a:pPr>
              <a:buFont typeface="Arial" pitchFamily="18" charset="2"/>
              <a:buChar char="•"/>
            </a:pPr>
            <a:endParaRPr lang="en-US" dirty="0">
              <a:ea typeface="+mn-lt"/>
              <a:cs typeface="+mn-lt"/>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0B70253-34FA-9BCD-BA06-8D9433808830}"/>
              </a:ext>
            </a:extLst>
          </p:cNvPr>
          <p:cNvPicPr>
            <a:picLocks noChangeAspect="1"/>
          </p:cNvPicPr>
          <p:nvPr/>
        </p:nvPicPr>
        <p:blipFill>
          <a:blip r:embed="rId3"/>
          <a:stretch>
            <a:fillRect/>
          </a:stretch>
        </p:blipFill>
        <p:spPr>
          <a:xfrm>
            <a:off x="1590675" y="2741578"/>
            <a:ext cx="9010650" cy="771525"/>
          </a:xfrm>
          <a:prstGeom prst="rect">
            <a:avLst/>
          </a:prstGeom>
        </p:spPr>
      </p:pic>
      <p:pic>
        <p:nvPicPr>
          <p:cNvPr id="12" name="Picture 11">
            <a:extLst>
              <a:ext uri="{FF2B5EF4-FFF2-40B4-BE49-F238E27FC236}">
                <a16:creationId xmlns:a16="http://schemas.microsoft.com/office/drawing/2014/main" id="{51892F48-2601-DF3A-6400-06CD56A68F55}"/>
              </a:ext>
            </a:extLst>
          </p:cNvPr>
          <p:cNvPicPr>
            <a:picLocks noChangeAspect="1"/>
          </p:cNvPicPr>
          <p:nvPr/>
        </p:nvPicPr>
        <p:blipFill>
          <a:blip r:embed="rId4"/>
          <a:stretch>
            <a:fillRect/>
          </a:stretch>
        </p:blipFill>
        <p:spPr>
          <a:xfrm>
            <a:off x="4238625" y="5533288"/>
            <a:ext cx="3714750" cy="504825"/>
          </a:xfrm>
          <a:prstGeom prst="rect">
            <a:avLst/>
          </a:prstGeom>
        </p:spPr>
      </p:pic>
    </p:spTree>
    <p:extLst>
      <p:ext uri="{BB962C8B-B14F-4D97-AF65-F5344CB8AC3E}">
        <p14:creationId xmlns:p14="http://schemas.microsoft.com/office/powerpoint/2010/main" val="39863482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Overview of Economic Restrictions in the Philippine Constitution</a:t>
            </a:r>
            <a:endParaRPr lang="en-US" sz="2400" dirty="0"/>
          </a:p>
          <a:p>
            <a:pPr marL="0" indent="0">
              <a:buNone/>
            </a:pPr>
            <a:r>
              <a:rPr lang="en-US" b="1" dirty="0">
                <a:ea typeface="+mn-lt"/>
                <a:cs typeface="+mn-lt"/>
              </a:rPr>
              <a:t>Article XII of the 1987 Philippine Constitution </a:t>
            </a:r>
            <a:r>
              <a:rPr lang="en-US" dirty="0">
                <a:ea typeface="+mn-lt"/>
                <a:cs typeface="+mn-lt"/>
              </a:rPr>
              <a:t>outlines the country’s restrictive economic provisions. It prohibits foreigners from possessing lands, exploiting natural resources, and operating commercial deep-sea vessels. It also does not allow them to have equity in mass media, own public utilities, and practice their professions.</a:t>
            </a:r>
            <a:br>
              <a:rPr lang="en-US" dirty="0">
                <a:ea typeface="+mn-lt"/>
                <a:cs typeface="+mn-lt"/>
              </a:rPr>
            </a:br>
            <a:endParaRPr lang="en-US" dirty="0">
              <a:ea typeface="+mn-lt"/>
              <a:cs typeface="+mn-lt"/>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B4715E-FD8D-6949-4775-DFCCEE508D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52" t="3990" r="18842" b="1951"/>
          <a:stretch/>
        </p:blipFill>
        <p:spPr>
          <a:xfrm>
            <a:off x="6223828" y="1160020"/>
            <a:ext cx="4741159" cy="474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19591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Overview of Economic Restrictions in the Philippine Constitution</a:t>
            </a:r>
            <a:endParaRPr lang="en-US" sz="2400" dirty="0"/>
          </a:p>
          <a:p>
            <a:pPr marL="0" indent="0">
              <a:buNone/>
            </a:pPr>
            <a:r>
              <a:rPr lang="en-US" dirty="0">
                <a:ea typeface="+mn-lt"/>
                <a:cs typeface="+mn-lt"/>
              </a:rPr>
              <a:t>Foreigners who wish to engage in business in the Philippines should refer to the Foreign Investment Negative List (FINL) which lists down the economic activities they can participate in the country. </a:t>
            </a:r>
          </a:p>
          <a:p>
            <a:pPr>
              <a:buFont typeface="Arial" pitchFamily="18" charset="2"/>
              <a:buChar char="•"/>
            </a:pPr>
            <a:r>
              <a:rPr lang="en-US" dirty="0">
                <a:ea typeface="+mn-lt"/>
                <a:cs typeface="+mn-lt"/>
              </a:rPr>
              <a:t>List A of the FINL pertains to foreign ownership restriction due to the mandate of the Constitution and other specific laws.</a:t>
            </a: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B4715E-FD8D-6949-4775-DFCCEE508D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52" t="3990" r="18842" b="1951"/>
          <a:stretch/>
        </p:blipFill>
        <p:spPr>
          <a:xfrm>
            <a:off x="6223828" y="1160020"/>
            <a:ext cx="4741159" cy="474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38165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Overview of Economic Restrictions in the Philippine Constitution</a:t>
            </a:r>
            <a:endParaRPr lang="en-US" sz="2400" dirty="0"/>
          </a:p>
          <a:p>
            <a:pPr marL="0" indent="0">
              <a:buNone/>
            </a:pPr>
            <a:r>
              <a:rPr lang="en-US" dirty="0">
                <a:ea typeface="+mn-lt"/>
                <a:cs typeface="+mn-lt"/>
              </a:rPr>
              <a:t>List A of the FINL pertains to foreign ownership restriction due to the mandate of the Constitution and other specific laws.</a:t>
            </a:r>
            <a:br>
              <a:rPr lang="en-US" dirty="0">
                <a:ea typeface="+mn-lt"/>
                <a:cs typeface="+mn-lt"/>
              </a:rPr>
            </a:br>
            <a:br>
              <a:rPr lang="en-US" dirty="0">
                <a:ea typeface="+mn-lt"/>
                <a:cs typeface="+mn-lt"/>
              </a:rPr>
            </a:br>
            <a:br>
              <a:rPr lang="en-US" dirty="0">
                <a:ea typeface="+mn-lt"/>
                <a:cs typeface="+mn-lt"/>
              </a:rPr>
            </a:br>
            <a:br>
              <a:rPr lang="en-US" dirty="0">
                <a:ea typeface="+mn-lt"/>
                <a:cs typeface="+mn-lt"/>
              </a:rPr>
            </a:br>
            <a:br>
              <a:rPr lang="en-US" dirty="0">
                <a:ea typeface="+mn-lt"/>
                <a:cs typeface="+mn-lt"/>
              </a:rPr>
            </a:br>
            <a:br>
              <a:rPr lang="en-US" dirty="0">
                <a:ea typeface="+mn-lt"/>
                <a:cs typeface="+mn-lt"/>
              </a:rPr>
            </a:br>
            <a:br>
              <a:rPr lang="en-US" dirty="0">
                <a:ea typeface="+mn-lt"/>
                <a:cs typeface="+mn-lt"/>
              </a:rPr>
            </a:br>
            <a:endParaRPr lang="en-US" dirty="0">
              <a:ea typeface="+mn-lt"/>
              <a:cs typeface="+mn-lt"/>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B4715E-FD8D-6949-4775-DFCCEE508D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52" t="3990" r="18842" b="1951"/>
          <a:stretch/>
        </p:blipFill>
        <p:spPr>
          <a:xfrm>
            <a:off x="6223828" y="1160020"/>
            <a:ext cx="4741159" cy="474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895574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Overview of Economic Restrictions in the Philippine Constitution</a:t>
            </a:r>
            <a:endParaRPr lang="en-US" sz="2400" dirty="0"/>
          </a:p>
          <a:p>
            <a:pPr marL="0" indent="0">
              <a:buNone/>
            </a:pPr>
            <a:r>
              <a:rPr lang="en-US" dirty="0">
                <a:ea typeface="+mn-lt"/>
                <a:cs typeface="+mn-lt"/>
              </a:rPr>
              <a:t>List B of the FINL pertains to foreign ownership restriction for reasons of security, defense, risks to health and morals, and protection of small- and medium-scale enterprises.</a:t>
            </a:r>
            <a:br>
              <a:rPr lang="en-US" dirty="0">
                <a:ea typeface="+mn-lt"/>
                <a:cs typeface="+mn-lt"/>
              </a:rPr>
            </a:br>
            <a:br>
              <a:rPr lang="en-US" dirty="0">
                <a:ea typeface="+mn-lt"/>
                <a:cs typeface="+mn-lt"/>
              </a:rPr>
            </a:br>
            <a:br>
              <a:rPr lang="en-US" dirty="0">
                <a:ea typeface="+mn-lt"/>
                <a:cs typeface="+mn-lt"/>
              </a:rPr>
            </a:br>
            <a:br>
              <a:rPr lang="en-US" dirty="0">
                <a:ea typeface="+mn-lt"/>
                <a:cs typeface="+mn-lt"/>
              </a:rPr>
            </a:br>
            <a:br>
              <a:rPr lang="en-US" dirty="0">
                <a:ea typeface="+mn-lt"/>
                <a:cs typeface="+mn-lt"/>
              </a:rPr>
            </a:br>
            <a:endParaRPr lang="en-US" dirty="0">
              <a:ea typeface="+mn-lt"/>
              <a:cs typeface="+mn-lt"/>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B4715E-FD8D-6949-4775-DFCCEE508D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52" t="3990" r="18842" b="1951"/>
          <a:stretch/>
        </p:blipFill>
        <p:spPr>
          <a:xfrm>
            <a:off x="6223828" y="1160020"/>
            <a:ext cx="4741159" cy="474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62006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Overview of Economic Restrictions in the Philippine Constitution</a:t>
            </a:r>
            <a:endParaRPr lang="en-US" sz="2400" dirty="0"/>
          </a:p>
          <a:p>
            <a:pPr marL="0" indent="0">
              <a:buNone/>
            </a:pPr>
            <a:r>
              <a:rPr lang="en-US" dirty="0">
                <a:ea typeface="+mn-lt"/>
                <a:cs typeface="+mn-lt"/>
              </a:rPr>
              <a:t>It also contains an Annex on Professions. This serves as a guide for foreigners who want to practice their profession in the Philippines.</a:t>
            </a:r>
            <a:br>
              <a:rPr lang="en-US" dirty="0">
                <a:ea typeface="+mn-lt"/>
                <a:cs typeface="+mn-lt"/>
              </a:rPr>
            </a:br>
            <a:br>
              <a:rPr lang="en-US" dirty="0">
                <a:ea typeface="+mn-lt"/>
                <a:cs typeface="+mn-lt"/>
              </a:rPr>
            </a:br>
            <a:br>
              <a:rPr lang="en-US" dirty="0">
                <a:ea typeface="+mn-lt"/>
                <a:cs typeface="+mn-lt"/>
              </a:rPr>
            </a:br>
            <a:br>
              <a:rPr lang="en-US" dirty="0">
                <a:ea typeface="+mn-lt"/>
                <a:cs typeface="+mn-lt"/>
              </a:rPr>
            </a:br>
            <a:br>
              <a:rPr lang="en-US" dirty="0">
                <a:ea typeface="+mn-lt"/>
                <a:cs typeface="+mn-lt"/>
              </a:rPr>
            </a:br>
            <a:br>
              <a:rPr lang="en-US" dirty="0">
                <a:ea typeface="+mn-lt"/>
                <a:cs typeface="+mn-lt"/>
              </a:rPr>
            </a:br>
            <a:endParaRPr lang="en-US" dirty="0">
              <a:ea typeface="+mn-lt"/>
              <a:cs typeface="+mn-lt"/>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B4715E-FD8D-6949-4775-DFCCEE508D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52" t="3990" r="18842" b="1951"/>
          <a:stretch/>
        </p:blipFill>
        <p:spPr>
          <a:xfrm>
            <a:off x="6223828" y="1160020"/>
            <a:ext cx="4741159" cy="474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52127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EB056-DA9D-4DB6-A26A-5BC89D24639F}"/>
              </a:ext>
            </a:extLst>
          </p:cNvPr>
          <p:cNvSpPr>
            <a:spLocks noGrp="1"/>
          </p:cNvSpPr>
          <p:nvPr>
            <p:ph idx="4294967295"/>
          </p:nvPr>
        </p:nvSpPr>
        <p:spPr>
          <a:xfrm>
            <a:off x="599440" y="864235"/>
            <a:ext cx="4763135" cy="5341303"/>
          </a:xfrm>
        </p:spPr>
        <p:txBody>
          <a:bodyPr>
            <a:normAutofit/>
          </a:bodyPr>
          <a:lstStyle/>
          <a:p>
            <a:pPr marL="0" indent="0">
              <a:buNone/>
            </a:pPr>
            <a:r>
              <a:rPr lang="en-US" sz="2400" dirty="0">
                <a:ea typeface="+mn-lt"/>
                <a:cs typeface="+mn-lt"/>
              </a:rPr>
              <a:t>Significant Economic Reforms in the Philippines in the 21st Century</a:t>
            </a:r>
            <a:endParaRPr lang="en-US" sz="2400" dirty="0"/>
          </a:p>
          <a:p>
            <a:pPr>
              <a:buFont typeface="Arial" pitchFamily="18" charset="2"/>
              <a:buChar char="•"/>
            </a:pPr>
            <a:r>
              <a:rPr lang="en-US" sz="2400" b="1" dirty="0">
                <a:ea typeface="+mn-lt"/>
                <a:cs typeface="+mn-lt"/>
              </a:rPr>
              <a:t>Under the Administration of Gloria Macapagal-Arroyo</a:t>
            </a:r>
            <a:br>
              <a:rPr lang="en-US" dirty="0">
                <a:ea typeface="+mn-lt"/>
                <a:cs typeface="+mn-lt"/>
              </a:rPr>
            </a:br>
            <a:r>
              <a:rPr lang="en-US" dirty="0">
                <a:ea typeface="+mn-lt"/>
                <a:cs typeface="+mn-lt"/>
              </a:rPr>
              <a:t>Emergence of </a:t>
            </a:r>
            <a:r>
              <a:rPr lang="en-US" b="1" dirty="0">
                <a:ea typeface="+mn-lt"/>
                <a:cs typeface="+mn-lt"/>
              </a:rPr>
              <a:t>Overseas Filipino Workers (OFW)</a:t>
            </a:r>
            <a:r>
              <a:rPr lang="en-US" dirty="0">
                <a:ea typeface="+mn-lt"/>
                <a:cs typeface="+mn-lt"/>
              </a:rPr>
              <a:t> and </a:t>
            </a:r>
            <a:r>
              <a:rPr lang="en-US" b="1" dirty="0">
                <a:ea typeface="+mn-lt"/>
                <a:cs typeface="+mn-lt"/>
              </a:rPr>
              <a:t>Business Process Outsourcing (BPO)</a:t>
            </a:r>
            <a:r>
              <a:rPr lang="en-US" dirty="0">
                <a:ea typeface="+mn-lt"/>
                <a:cs typeface="+mn-lt"/>
              </a:rPr>
              <a:t> industry. OFW remittances and BPO activities drove investment growth, particularly in the real estate sector.</a:t>
            </a:r>
            <a:br>
              <a:rPr lang="en-US" dirty="0">
                <a:ea typeface="+mn-lt"/>
                <a:cs typeface="+mn-lt"/>
              </a:rPr>
            </a:b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58978003-E6C1-5427-8823-D2652FBBEAF1}"/>
              </a:ext>
            </a:extLst>
          </p:cNvPr>
          <p:cNvSpPr txBox="1"/>
          <p:nvPr/>
        </p:nvSpPr>
        <p:spPr>
          <a:xfrm>
            <a:off x="6475586" y="6092823"/>
            <a:ext cx="4267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PH" sz="1600" i="1" dirty="0">
                <a:solidFill>
                  <a:srgbClr val="595959"/>
                </a:solidFill>
                <a:latin typeface="Corbel"/>
              </a:rPr>
              <a:t>Former President Gloria Macapagal-Arroyo</a:t>
            </a:r>
            <a:endParaRPr lang="en-US" sz="1600" i="1" dirty="0">
              <a:solidFill>
                <a:srgbClr val="595959"/>
              </a:solidFill>
              <a:latin typeface="Corbel"/>
            </a:endParaRPr>
          </a:p>
        </p:txBody>
      </p:sp>
      <p:sp>
        <p:nvSpPr>
          <p:cNvPr id="11" name="Rectangle 10">
            <a:extLst>
              <a:ext uri="{FF2B5EF4-FFF2-40B4-BE49-F238E27FC236}">
                <a16:creationId xmlns:a16="http://schemas.microsoft.com/office/drawing/2014/main" id="{8622D086-721F-6E24-A67C-1D455125A62B}"/>
              </a:ext>
            </a:extLst>
          </p:cNvPr>
          <p:cNvSpPr/>
          <p:nvPr/>
        </p:nvSpPr>
        <p:spPr>
          <a:xfrm>
            <a:off x="11826240" y="858520"/>
            <a:ext cx="365760" cy="5344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64858C-1E60-67F2-5FF9-E1D13C6D977B}"/>
              </a:ext>
            </a:extLst>
          </p:cNvPr>
          <p:cNvSpPr txBox="1">
            <a:spLocks/>
          </p:cNvSpPr>
          <p:nvPr/>
        </p:nvSpPr>
        <p:spPr>
          <a:xfrm>
            <a:off x="2978871" y="167860"/>
            <a:ext cx="8115850" cy="5175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PH" sz="2000" b="1" i="1" dirty="0">
                <a:solidFill>
                  <a:schemeClr val="tx1">
                    <a:lumMod val="85000"/>
                    <a:lumOff val="15000"/>
                  </a:schemeClr>
                </a:solidFill>
                <a:ea typeface="+mj-lt"/>
                <a:cs typeface="+mj-lt"/>
              </a:rPr>
              <a:t>Lesson 5</a:t>
            </a:r>
            <a:r>
              <a:rPr lang="en-PH" sz="2000" dirty="0">
                <a:solidFill>
                  <a:schemeClr val="tx1">
                    <a:lumMod val="85000"/>
                    <a:lumOff val="15000"/>
                  </a:schemeClr>
                </a:solidFill>
                <a:ea typeface="+mj-lt"/>
                <a:cs typeface="+mj-lt"/>
              </a:rPr>
              <a:t>:</a:t>
            </a:r>
            <a:br>
              <a:rPr lang="en-PH" sz="2000" dirty="0">
                <a:ea typeface="+mj-lt"/>
                <a:cs typeface="+mj-lt"/>
              </a:rPr>
            </a:br>
            <a:r>
              <a:rPr lang="en-US" sz="2000" dirty="0">
                <a:solidFill>
                  <a:schemeClr val="tx1"/>
                </a:solidFill>
                <a:ea typeface="+mj-lt"/>
                <a:cs typeface="+mj-lt"/>
              </a:rPr>
              <a:t>What are the Economic Developments in the Philippines in the 21st Century?</a:t>
            </a:r>
            <a:endParaRPr lang="en-US" sz="2000" dirty="0">
              <a:solidFill>
                <a:schemeClr val="tx1">
                  <a:lumMod val="85000"/>
                  <a:lumOff val="15000"/>
                </a:schemeClr>
              </a:solidFill>
            </a:endParaRPr>
          </a:p>
        </p:txBody>
      </p:sp>
      <p:sp>
        <p:nvSpPr>
          <p:cNvPr id="8" name="Content Placeholder 2">
            <a:extLst>
              <a:ext uri="{FF2B5EF4-FFF2-40B4-BE49-F238E27FC236}">
                <a16:creationId xmlns:a16="http://schemas.microsoft.com/office/drawing/2014/main" id="{683732BF-3EE1-704A-0040-E1D0F67452E8}"/>
              </a:ext>
            </a:extLst>
          </p:cNvPr>
          <p:cNvSpPr txBox="1">
            <a:spLocks/>
          </p:cNvSpPr>
          <p:nvPr/>
        </p:nvSpPr>
        <p:spPr>
          <a:xfrm>
            <a:off x="-4131" y="508"/>
            <a:ext cx="5494117" cy="860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i="1" dirty="0">
                <a:solidFill>
                  <a:schemeClr val="accent1"/>
                </a:solidFill>
                <a:ea typeface="+mn-lt"/>
                <a:cs typeface="+mn-lt"/>
              </a:rPr>
              <a:t>APPLIED ECONOMICS</a:t>
            </a:r>
            <a:endParaRPr lang="en-US" sz="2400" b="1" i="1" dirty="0">
              <a:solidFill>
                <a:schemeClr val="accent1"/>
              </a:solidFill>
            </a:endParaRPr>
          </a:p>
        </p:txBody>
      </p:sp>
      <p:pic>
        <p:nvPicPr>
          <p:cNvPr id="10" name="Picture 5" descr="Logo&#10;&#10;Description automatically generated">
            <a:extLst>
              <a:ext uri="{FF2B5EF4-FFF2-40B4-BE49-F238E27FC236}">
                <a16:creationId xmlns:a16="http://schemas.microsoft.com/office/drawing/2014/main" id="{F4BA43EC-0605-02C5-6BC0-57F52026EF8C}"/>
              </a:ext>
            </a:extLst>
          </p:cNvPr>
          <p:cNvPicPr>
            <a:picLocks noChangeAspect="1"/>
          </p:cNvPicPr>
          <p:nvPr/>
        </p:nvPicPr>
        <p:blipFill>
          <a:blip r:embed="rId2"/>
          <a:stretch>
            <a:fillRect/>
          </a:stretch>
        </p:blipFill>
        <p:spPr>
          <a:xfrm>
            <a:off x="11319417" y="21938"/>
            <a:ext cx="830218" cy="809368"/>
          </a:xfrm>
          <a:prstGeom prst="rect">
            <a:avLst/>
          </a:prstGeom>
        </p:spPr>
      </p:pic>
      <p:sp>
        <p:nvSpPr>
          <p:cNvPr id="2" name="Rectangle 1">
            <a:extLst>
              <a:ext uri="{FF2B5EF4-FFF2-40B4-BE49-F238E27FC236}">
                <a16:creationId xmlns:a16="http://schemas.microsoft.com/office/drawing/2014/main" id="{17798E75-04CE-48F1-92E4-D9BD2087AA80}"/>
              </a:ext>
            </a:extLst>
          </p:cNvPr>
          <p:cNvSpPr/>
          <p:nvPr/>
        </p:nvSpPr>
        <p:spPr>
          <a:xfrm>
            <a:off x="0" y="858520"/>
            <a:ext cx="365760" cy="534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4C21B33-547C-C4A9-FF6B-E4158F8E1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29" y="1058421"/>
            <a:ext cx="4741157" cy="4741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340993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3c1781-2303-4d43-b93d-30d0ec3a9b7e" xsi:nil="true"/>
    <MediaServiceKeyPoints xmlns="8d7679f8-f38f-4ca0-92e5-44a2b85808a4" xsi:nil="true"/>
    <lcf76f155ced4ddcb4097134ff3c332f xmlns="8d7679f8-f38f-4ca0-92e5-44a2b85808a4">
      <Terms xmlns="http://schemas.microsoft.com/office/infopath/2007/PartnerControls"/>
    </lcf76f155ced4ddcb4097134ff3c332f>
    <book xmlns="8d7679f8-f38f-4ca0-92e5-44a2b85808a4">
      <UserInfo>
        <DisplayName/>
        <AccountId xsi:nil="true"/>
        <AccountType/>
      </UserInfo>
    </boo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6E580D6250124786F67CB8CBFE6773" ma:contentTypeVersion="17" ma:contentTypeDescription="Create a new document." ma:contentTypeScope="" ma:versionID="f4ffcd24c6bce70067be306bed09c6dd">
  <xsd:schema xmlns:xsd="http://www.w3.org/2001/XMLSchema" xmlns:xs="http://www.w3.org/2001/XMLSchema" xmlns:p="http://schemas.microsoft.com/office/2006/metadata/properties" xmlns:ns2="8d7679f8-f38f-4ca0-92e5-44a2b85808a4" xmlns:ns3="503c1781-2303-4d43-b93d-30d0ec3a9b7e" targetNamespace="http://schemas.microsoft.com/office/2006/metadata/properties" ma:root="true" ma:fieldsID="bf46bd27f26854910526913e5fe9aa9b" ns2:_="" ns3:_="">
    <xsd:import namespace="8d7679f8-f38f-4ca0-92e5-44a2b85808a4"/>
    <xsd:import namespace="503c1781-2303-4d43-b93d-30d0ec3a9b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book"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679f8-f38f-4ca0-92e5-44a2b85808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book" ma:index="20" nillable="true" ma:displayName="book" ma:format="Dropdown" ma:list="UserInfo" ma:SharePointGroup="0" ma:internalName="book">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a500e65-4d79-4756-9d6b-e5c52ac4f1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3c1781-2303-4d43-b93d-30d0ec3a9b7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102f166-3d9f-4a02-88e3-543bfab081e6}" ma:internalName="TaxCatchAll" ma:showField="CatchAllData" ma:web="503c1781-2303-4d43-b93d-30d0ec3a9b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B0F2AC-8567-4D03-BFFC-653DB596C528}">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 ds:uri="503c1781-2303-4d43-b93d-30d0ec3a9b7e"/>
    <ds:schemaRef ds:uri="8d7679f8-f38f-4ca0-92e5-44a2b85808a4"/>
  </ds:schemaRefs>
</ds:datastoreItem>
</file>

<file path=customXml/itemProps2.xml><?xml version="1.0" encoding="utf-8"?>
<ds:datastoreItem xmlns:ds="http://schemas.openxmlformats.org/officeDocument/2006/customXml" ds:itemID="{56C9FCE8-75E4-43DB-A485-00CECAE90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679f8-f38f-4ca0-92e5-44a2b85808a4"/>
    <ds:schemaRef ds:uri="503c1781-2303-4d43-b93d-30d0ec3a9b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0455F8-10A0-4EEF-9BB1-9035E295B1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Madison</Template>
  <TotalTime>213</TotalTime>
  <Words>1646</Words>
  <Application>Microsoft Office PowerPoint</Application>
  <PresentationFormat>Widescreen</PresentationFormat>
  <Paragraphs>178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Frame</vt:lpstr>
      <vt:lpstr>PowerPoint Presentation</vt:lpstr>
      <vt:lpstr>Lesson 5: What are the Economic Developments in the Philippines in the 21st Century?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account</cp:lastModifiedBy>
  <cp:revision>25</cp:revision>
  <dcterms:created xsi:type="dcterms:W3CDTF">2022-09-27T12:27:48Z</dcterms:created>
  <dcterms:modified xsi:type="dcterms:W3CDTF">2024-09-04T05:32:51Z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0x0101001A6E580D6250124786F67CB8CBFE6773</vt:lpwstr>
  </property>
</Properties>
</file>